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4"/>
  </p:handoutMasterIdLst>
  <p:sldIdLst>
    <p:sldId id="277" r:id="rId2"/>
    <p:sldId id="281" r:id="rId3"/>
    <p:sldId id="264" r:id="rId4"/>
    <p:sldId id="274" r:id="rId5"/>
    <p:sldId id="308" r:id="rId6"/>
    <p:sldId id="275" r:id="rId7"/>
    <p:sldId id="321" r:id="rId8"/>
    <p:sldId id="256" r:id="rId9"/>
    <p:sldId id="258" r:id="rId10"/>
    <p:sldId id="259" r:id="rId11"/>
    <p:sldId id="307" r:id="rId12"/>
    <p:sldId id="257" r:id="rId13"/>
    <p:sldId id="260" r:id="rId14"/>
    <p:sldId id="261" r:id="rId15"/>
    <p:sldId id="262" r:id="rId16"/>
    <p:sldId id="263" r:id="rId17"/>
    <p:sldId id="302" r:id="rId18"/>
    <p:sldId id="299" r:id="rId19"/>
    <p:sldId id="300" r:id="rId20"/>
    <p:sldId id="304" r:id="rId21"/>
    <p:sldId id="303" r:id="rId22"/>
    <p:sldId id="305" r:id="rId23"/>
    <p:sldId id="306" r:id="rId24"/>
    <p:sldId id="298" r:id="rId25"/>
    <p:sldId id="301" r:id="rId26"/>
    <p:sldId id="316" r:id="rId27"/>
    <p:sldId id="296" r:id="rId28"/>
    <p:sldId id="294" r:id="rId29"/>
    <p:sldId id="295" r:id="rId30"/>
    <p:sldId id="322" r:id="rId31"/>
    <p:sldId id="293" r:id="rId32"/>
    <p:sldId id="314" r:id="rId3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33"/>
    <a:srgbClr val="33CC33"/>
    <a:srgbClr val="99FF33"/>
    <a:srgbClr val="FFFF00"/>
    <a:srgbClr val="CCFF66"/>
    <a:srgbClr val="006600"/>
    <a:srgbClr val="CC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fr-CH" altLang="fr-F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fr-CH" altLang="fr-FR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fr-CH" altLang="fr-FR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6371EEA-3C13-4152-AC46-213024F9B012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699646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DE5AD-B99C-434F-BF11-76F8CF96C41F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67937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578C2-0A20-4C1D-A25C-E6192B5D2E4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23068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37206-47F7-4DD9-8873-FE4276CB418F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95751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1E420-514A-44B6-9FB9-3AD4D8E2FEA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97281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13620-AC67-4206-974E-833368895783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73337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5ECFB-5E62-4971-B502-972BF825EB57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74846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8B637-10C6-42E6-99AF-19C4F3106DF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28400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E3B1E-0327-4282-9A83-6DD5B88FB30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55894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C8474-1BE5-4A79-9D75-42B0789D1FBB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111213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695CE-2013-44D9-907D-D357BC60E059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15056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D7EF8-6B51-4C58-89C0-ACD64C0E6FE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12943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7B6CFC1-E940-42B2-9A7E-3BF5EFD94769}" type="slidenum">
              <a:rPr lang="fr-CH" altLang="fr-FR"/>
              <a:pPr/>
              <a:t>‹N°›</a:t>
            </a:fld>
            <a:endParaRPr lang="fr-CH" altLang="fr-FR"/>
          </a:p>
        </p:txBody>
      </p:sp>
      <p:sp>
        <p:nvSpPr>
          <p:cNvPr id="1031" name="Oval 7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547100" y="6629400"/>
            <a:ext cx="152400" cy="152400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2" name="AutoShape 8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8775700" y="6629400"/>
            <a:ext cx="304800" cy="152400"/>
          </a:xfrm>
          <a:prstGeom prst="actionButtonForwardNext">
            <a:avLst/>
          </a:prstGeom>
          <a:solidFill>
            <a:srgbClr val="CCFF99"/>
          </a:solidFill>
          <a:ln w="31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3" name="AutoShape 9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8166100" y="6629400"/>
            <a:ext cx="304800" cy="152400"/>
          </a:xfrm>
          <a:prstGeom prst="actionButtonBackPrevious">
            <a:avLst/>
          </a:prstGeom>
          <a:solidFill>
            <a:srgbClr val="CCFF99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png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3.png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6.png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47.png"/><Relationship Id="rId7" Type="http://schemas.openxmlformats.org/officeDocument/2006/relationships/slide" Target="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slide" Target="slide17.xml"/><Relationship Id="rId5" Type="http://schemas.openxmlformats.org/officeDocument/2006/relationships/slide" Target="slide10.xml"/><Relationship Id="rId4" Type="http://schemas.openxmlformats.org/officeDocument/2006/relationships/slide" Target="slide1.xml"/><Relationship Id="rId9" Type="http://schemas.openxmlformats.org/officeDocument/2006/relationships/slide" Target="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762000"/>
            <a:ext cx="4365625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4" name="Text Box 1028"/>
          <p:cNvSpPr txBox="1">
            <a:spLocks noChangeArrowheads="1"/>
          </p:cNvSpPr>
          <p:nvPr/>
        </p:nvSpPr>
        <p:spPr bwMode="auto">
          <a:xfrm>
            <a:off x="304800" y="1524000"/>
            <a:ext cx="4191000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CH" altLang="fr-FR" sz="6600">
                <a:latin typeface="Brush Script MT" panose="03060802040406070304" pitchFamily="66" charset="0"/>
              </a:rPr>
              <a:t>Qu’est-ce qu’une obligation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026" descr="obli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640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5867400" y="5410200"/>
          <a:ext cx="5794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6" name="PhotoHouse" r:id="rId3" imgW="578876" imgH="444971" progId="CorelPhotoHouse.Document">
                  <p:embed/>
                </p:oleObj>
              </mc:Choice>
              <mc:Fallback>
                <p:oleObj name="PhotoHouse" r:id="rId3" imgW="578876" imgH="444971" progId="CorelPhotoHouse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410200"/>
                        <a:ext cx="579438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066800" y="5410200"/>
          <a:ext cx="5365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7" name="PhotoHouse" r:id="rId5" imgW="536404" imgH="444971" progId="CorelPhotoHouse.Document">
                  <p:embed/>
                </p:oleObj>
              </mc:Choice>
              <mc:Fallback>
                <p:oleObj name="PhotoHouse" r:id="rId5" imgW="536404" imgH="444971" progId="CorelPhotoHouse.Document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10200"/>
                        <a:ext cx="53657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4419600" y="914400"/>
          <a:ext cx="5064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8" name="PhotoHouse" r:id="rId7" imgW="505841" imgH="487475" progId="CorelPhotoHouse.Document">
                  <p:embed/>
                </p:oleObj>
              </mc:Choice>
              <mc:Fallback>
                <p:oleObj name="PhotoHouse" r:id="rId7" imgW="505841" imgH="487475" progId="CorelPhotoHouse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914400"/>
                        <a:ext cx="506413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5867400" y="914400"/>
          <a:ext cx="5000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9" name="PhotoHouse" r:id="rId9" imgW="499661" imgH="469115" progId="CorelPhotoHouse.Document">
                  <p:embed/>
                </p:oleObj>
              </mc:Choice>
              <mc:Fallback>
                <p:oleObj name="PhotoHouse" r:id="rId9" imgW="499661" imgH="469115" progId="CorelPhotoHouse.Document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914400"/>
                        <a:ext cx="50006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4419600" y="5410200"/>
          <a:ext cx="506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0" name="PhotoHouse" r:id="rId11" imgW="505841" imgH="457162" progId="CorelPhotoHouse.Document">
                  <p:embed/>
                </p:oleObj>
              </mc:Choice>
              <mc:Fallback>
                <p:oleObj name="PhotoHouse" r:id="rId11" imgW="505841" imgH="457162" progId="CorelPhotoHouse.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410200"/>
                        <a:ext cx="506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2819400" y="838200"/>
          <a:ext cx="5429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PhotoHouse" r:id="rId13" imgW="542499" imgH="505841" progId="CorelPhotoHouse.Document">
                  <p:embed/>
                </p:oleObj>
              </mc:Choice>
              <mc:Fallback>
                <p:oleObj name="PhotoHouse" r:id="rId13" imgW="542499" imgH="505841" progId="CorelPhotoHouse.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838200"/>
                        <a:ext cx="5429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7620000" y="5410200"/>
          <a:ext cx="49371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PhotoHouse" r:id="rId15" imgW="493568" imgH="462944" progId="CorelPhotoHouse.Document">
                  <p:embed/>
                </p:oleObj>
              </mc:Choice>
              <mc:Fallback>
                <p:oleObj name="PhotoHouse" r:id="rId15" imgW="493568" imgH="462944" progId="CorelPhotoHouse.Document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410200"/>
                        <a:ext cx="493713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1066800" y="3200400"/>
          <a:ext cx="50006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3" name="PhotoHouse" r:id="rId17" imgW="499661" imgH="481300" progId="CorelPhotoHouse.Document">
                  <p:embed/>
                </p:oleObj>
              </mc:Choice>
              <mc:Fallback>
                <p:oleObj name="PhotoHouse" r:id="rId17" imgW="499661" imgH="481300" progId="CorelPhotoHouse.Document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00400"/>
                        <a:ext cx="500063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2819400" y="5410200"/>
          <a:ext cx="5000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4" name="PhotoHouse" r:id="rId19" imgW="499661" imgH="475207" progId="CorelPhotoHouse.Document">
                  <p:embed/>
                </p:oleObj>
              </mc:Choice>
              <mc:Fallback>
                <p:oleObj name="PhotoHouse" r:id="rId19" imgW="499661" imgH="475207" progId="CorelPhotoHouse.Document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410200"/>
                        <a:ext cx="500063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7620000" y="3200400"/>
          <a:ext cx="4746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5" name="PhotoHouse" r:id="rId21" imgW="475207" imgH="462944" progId="CorelPhotoHouse.Document">
                  <p:embed/>
                </p:oleObj>
              </mc:Choice>
              <mc:Fallback>
                <p:oleObj name="PhotoHouse" r:id="rId21" imgW="475207" imgH="462944" progId="CorelPhotoHouse.Document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3200400"/>
                        <a:ext cx="474663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1066800" y="914400"/>
          <a:ext cx="5111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6" name="PhotoHouse" r:id="rId23" imgW="511935" imgH="499661" progId="CorelPhotoHouse.Document">
                  <p:embed/>
                </p:oleObj>
              </mc:Choice>
              <mc:Fallback>
                <p:oleObj name="PhotoHouse" r:id="rId23" imgW="511935" imgH="499661" progId="CorelPhotoHouse.Document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14400"/>
                        <a:ext cx="51117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6" name="Object 16"/>
          <p:cNvGraphicFramePr>
            <a:graphicFrameLocks noChangeAspect="1"/>
          </p:cNvGraphicFramePr>
          <p:nvPr/>
        </p:nvGraphicFramePr>
        <p:xfrm>
          <a:off x="7467600" y="914400"/>
          <a:ext cx="5730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7" name="PhotoHouse" r:id="rId25" imgW="572783" imgH="475207" progId="CorelPhotoHouse.Document">
                  <p:embed/>
                </p:oleObj>
              </mc:Choice>
              <mc:Fallback>
                <p:oleObj name="PhotoHouse" r:id="rId25" imgW="572783" imgH="475207" progId="CorelPhotoHouse.Document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914400"/>
                        <a:ext cx="573088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4" name="Picture 2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28800"/>
            <a:ext cx="3657600" cy="294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6" name="AutoShape 26"/>
          <p:cNvSpPr>
            <a:spLocks noChangeArrowheads="1"/>
          </p:cNvSpPr>
          <p:nvPr/>
        </p:nvSpPr>
        <p:spPr bwMode="auto">
          <a:xfrm>
            <a:off x="1752600" y="1295400"/>
            <a:ext cx="2667000" cy="838200"/>
          </a:xfrm>
          <a:prstGeom prst="cloudCallout">
            <a:avLst>
              <a:gd name="adj1" fmla="val 15120"/>
              <a:gd name="adj2" fmla="val 107764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latin typeface="Arial" panose="020B0604020202020204" pitchFamily="34" charset="0"/>
              </a:rPr>
              <a:t>Devoirs ?</a:t>
            </a:r>
          </a:p>
        </p:txBody>
      </p:sp>
      <p:sp>
        <p:nvSpPr>
          <p:cNvPr id="10267" name="AutoShape 27"/>
          <p:cNvSpPr>
            <a:spLocks noChangeArrowheads="1"/>
          </p:cNvSpPr>
          <p:nvPr/>
        </p:nvSpPr>
        <p:spPr bwMode="auto">
          <a:xfrm>
            <a:off x="1752600" y="1295400"/>
            <a:ext cx="2667000" cy="838200"/>
          </a:xfrm>
          <a:prstGeom prst="cloudCallout">
            <a:avLst>
              <a:gd name="adj1" fmla="val 15653"/>
              <a:gd name="adj2" fmla="val 109282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latin typeface="Arial" panose="020B0604020202020204" pitchFamily="34" charset="0"/>
              </a:rPr>
              <a:t>Droits ?</a:t>
            </a:r>
          </a:p>
        </p:txBody>
      </p:sp>
      <p:sp>
        <p:nvSpPr>
          <p:cNvPr id="10268" name="AutoShape 28"/>
          <p:cNvSpPr>
            <a:spLocks noChangeArrowheads="1"/>
          </p:cNvSpPr>
          <p:nvPr/>
        </p:nvSpPr>
        <p:spPr bwMode="auto">
          <a:xfrm>
            <a:off x="1752600" y="1295400"/>
            <a:ext cx="2819400" cy="838200"/>
          </a:xfrm>
          <a:prstGeom prst="cloudCallout">
            <a:avLst>
              <a:gd name="adj1" fmla="val 14134"/>
              <a:gd name="adj2" fmla="val 102463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latin typeface="Arial" panose="020B0604020202020204" pitchFamily="34" charset="0"/>
              </a:rPr>
              <a:t>Obligations ?</a:t>
            </a:r>
          </a:p>
        </p:txBody>
      </p:sp>
      <p:sp>
        <p:nvSpPr>
          <p:cNvPr id="10269" name="AutoShape 29"/>
          <p:cNvSpPr>
            <a:spLocks noChangeArrowheads="1"/>
          </p:cNvSpPr>
          <p:nvPr/>
        </p:nvSpPr>
        <p:spPr bwMode="auto">
          <a:xfrm>
            <a:off x="1752600" y="1295400"/>
            <a:ext cx="2895600" cy="838200"/>
          </a:xfrm>
          <a:prstGeom prst="cloudCallout">
            <a:avLst>
              <a:gd name="adj1" fmla="val 15296"/>
              <a:gd name="adj2" fmla="val 106819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latin typeface="Arial" panose="020B0604020202020204" pitchFamily="34" charset="0"/>
              </a:rPr>
              <a:t>Interdictions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6" grpId="0" animBg="1" autoUpdateAnimBg="0"/>
      <p:bldP spid="10267" grpId="0" animBg="1" autoUpdateAnimBg="0"/>
      <p:bldP spid="10268" grpId="0" animBg="1" autoUpdateAnimBg="0"/>
      <p:bldP spid="10269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>
                <a:latin typeface="Arial" panose="020B0604020202020204" pitchFamily="34" charset="0"/>
              </a:rPr>
              <a:t>Les obligations au quotidien :</a:t>
            </a:r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4572000" y="1447800"/>
            <a:ext cx="0" cy="4724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2536" name="WordArt 8" descr="Granit"/>
          <p:cNvSpPr>
            <a:spLocks noChangeArrowheads="1" noChangeShapeType="1" noTextEdit="1"/>
          </p:cNvSpPr>
          <p:nvPr/>
        </p:nvSpPr>
        <p:spPr bwMode="auto">
          <a:xfrm>
            <a:off x="1371600" y="2286000"/>
            <a:ext cx="2011363" cy="17224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DDDDDD"/>
              </a:contourClr>
            </a:sp3d>
          </a:bodyPr>
          <a:lstStyle/>
          <a:p>
            <a:pPr algn="ctr"/>
            <a:r>
              <a:rPr lang="fr-CH" sz="9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 ? </a:t>
            </a:r>
          </a:p>
        </p:txBody>
      </p:sp>
      <p:sp>
        <p:nvSpPr>
          <p:cNvPr id="22537" name="WordArt 9" descr="Granit"/>
          <p:cNvSpPr>
            <a:spLocks noChangeArrowheads="1" noChangeShapeType="1" noTextEdit="1"/>
          </p:cNvSpPr>
          <p:nvPr/>
        </p:nvSpPr>
        <p:spPr bwMode="auto">
          <a:xfrm>
            <a:off x="5791200" y="2209800"/>
            <a:ext cx="2011363" cy="17224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DDDDDD"/>
              </a:contourClr>
            </a:sp3d>
          </a:bodyPr>
          <a:lstStyle/>
          <a:p>
            <a:pPr algn="ctr"/>
            <a:r>
              <a:rPr lang="fr-CH" sz="9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 ? </a:t>
            </a:r>
          </a:p>
        </p:txBody>
      </p:sp>
      <p:grpSp>
        <p:nvGrpSpPr>
          <p:cNvPr id="22542" name="Group 14"/>
          <p:cNvGrpSpPr>
            <a:grpSpLocks/>
          </p:cNvGrpSpPr>
          <p:nvPr/>
        </p:nvGrpSpPr>
        <p:grpSpPr bwMode="auto">
          <a:xfrm>
            <a:off x="990600" y="1524000"/>
            <a:ext cx="3841750" cy="5016500"/>
            <a:chOff x="624" y="960"/>
            <a:chExt cx="2420" cy="3160"/>
          </a:xfrm>
        </p:grpSpPr>
        <p:sp>
          <p:nvSpPr>
            <p:cNvPr id="22533" name="Text Box 5"/>
            <p:cNvSpPr txBox="1">
              <a:spLocks noChangeArrowheads="1"/>
            </p:cNvSpPr>
            <p:nvPr/>
          </p:nvSpPr>
          <p:spPr bwMode="auto">
            <a:xfrm>
              <a:off x="624" y="960"/>
              <a:ext cx="24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>
                  <a:latin typeface="Arial" panose="020B0604020202020204" pitchFamily="34" charset="0"/>
                </a:rPr>
                <a:t>Prestations à fournir …	</a:t>
              </a:r>
            </a:p>
          </p:txBody>
        </p:sp>
        <p:pic>
          <p:nvPicPr>
            <p:cNvPr id="22538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880"/>
              <a:ext cx="1440" cy="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543" name="Group 15"/>
          <p:cNvGrpSpPr>
            <a:grpSpLocks/>
          </p:cNvGrpSpPr>
          <p:nvPr/>
        </p:nvGrpSpPr>
        <p:grpSpPr bwMode="auto">
          <a:xfrm>
            <a:off x="5486400" y="1524000"/>
            <a:ext cx="3159125" cy="4851400"/>
            <a:chOff x="3456" y="960"/>
            <a:chExt cx="1990" cy="3056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3456" y="960"/>
              <a:ext cx="19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>
                  <a:latin typeface="Arial" panose="020B0604020202020204" pitchFamily="34" charset="0"/>
                </a:rPr>
                <a:t>Prestations à recevoir …</a:t>
              </a:r>
            </a:p>
          </p:txBody>
        </p:sp>
        <p:pic>
          <p:nvPicPr>
            <p:cNvPr id="22540" name="Picture 1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784"/>
              <a:ext cx="1318" cy="1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animBg="1"/>
      <p:bldP spid="225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026"/>
          <p:cNvSpPr txBox="1">
            <a:spLocks noChangeArrowheads="1"/>
          </p:cNvSpPr>
          <p:nvPr/>
        </p:nvSpPr>
        <p:spPr bwMode="auto">
          <a:xfrm>
            <a:off x="381000" y="457200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>
                <a:latin typeface="Arial" panose="020B0604020202020204" pitchFamily="34" charset="0"/>
              </a:rPr>
              <a:t>Les obligations au quotidien :</a:t>
            </a:r>
          </a:p>
        </p:txBody>
      </p:sp>
      <p:sp>
        <p:nvSpPr>
          <p:cNvPr id="59395" name="Line 1027"/>
          <p:cNvSpPr>
            <a:spLocks noChangeShapeType="1"/>
          </p:cNvSpPr>
          <p:nvPr/>
        </p:nvSpPr>
        <p:spPr bwMode="auto">
          <a:xfrm>
            <a:off x="4572000" y="1447800"/>
            <a:ext cx="0" cy="4724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59398" name="Group 1030"/>
          <p:cNvGrpSpPr>
            <a:grpSpLocks/>
          </p:cNvGrpSpPr>
          <p:nvPr/>
        </p:nvGrpSpPr>
        <p:grpSpPr bwMode="auto">
          <a:xfrm>
            <a:off x="990600" y="1524000"/>
            <a:ext cx="3841750" cy="5016500"/>
            <a:chOff x="624" y="960"/>
            <a:chExt cx="2420" cy="3160"/>
          </a:xfrm>
        </p:grpSpPr>
        <p:sp>
          <p:nvSpPr>
            <p:cNvPr id="59399" name="Text Box 1031"/>
            <p:cNvSpPr txBox="1">
              <a:spLocks noChangeArrowheads="1"/>
            </p:cNvSpPr>
            <p:nvPr/>
          </p:nvSpPr>
          <p:spPr bwMode="auto">
            <a:xfrm>
              <a:off x="624" y="960"/>
              <a:ext cx="24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>
                  <a:latin typeface="Arial" panose="020B0604020202020204" pitchFamily="34" charset="0"/>
                </a:rPr>
                <a:t>Prestations à fournir …	</a:t>
              </a:r>
            </a:p>
          </p:txBody>
        </p:sp>
        <p:pic>
          <p:nvPicPr>
            <p:cNvPr id="59400" name="Picture 103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880"/>
              <a:ext cx="1440" cy="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401" name="Group 1033"/>
          <p:cNvGrpSpPr>
            <a:grpSpLocks/>
          </p:cNvGrpSpPr>
          <p:nvPr/>
        </p:nvGrpSpPr>
        <p:grpSpPr bwMode="auto">
          <a:xfrm>
            <a:off x="5486400" y="1524000"/>
            <a:ext cx="3159125" cy="4851400"/>
            <a:chOff x="3456" y="960"/>
            <a:chExt cx="1990" cy="3056"/>
          </a:xfrm>
        </p:grpSpPr>
        <p:sp>
          <p:nvSpPr>
            <p:cNvPr id="59402" name="Text Box 1034"/>
            <p:cNvSpPr txBox="1">
              <a:spLocks noChangeArrowheads="1"/>
            </p:cNvSpPr>
            <p:nvPr/>
          </p:nvSpPr>
          <p:spPr bwMode="auto">
            <a:xfrm>
              <a:off x="3456" y="960"/>
              <a:ext cx="19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>
                  <a:latin typeface="Arial" panose="020B0604020202020204" pitchFamily="34" charset="0"/>
                </a:rPr>
                <a:t>Prestations à recevoir …</a:t>
              </a:r>
            </a:p>
          </p:txBody>
        </p:sp>
        <p:pic>
          <p:nvPicPr>
            <p:cNvPr id="59403" name="Picture 103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784"/>
              <a:ext cx="1318" cy="1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9404" name="Text Box 1036"/>
          <p:cNvSpPr txBox="1">
            <a:spLocks noChangeArrowheads="1"/>
          </p:cNvSpPr>
          <p:nvPr/>
        </p:nvSpPr>
        <p:spPr bwMode="auto">
          <a:xfrm>
            <a:off x="381000" y="1905000"/>
            <a:ext cx="381000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Faire son lit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Payer le bus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Suivre un cours de premiers secours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Mettre un casque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Arriver à l’heure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Rendre un livre à la bibliothèque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Donner à la voisine les oeufs qu’elle a payé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………………………………………</a:t>
            </a:r>
            <a:endParaRPr lang="fr-FR" altLang="fr-FR" sz="1400" b="0">
              <a:latin typeface="Arial" panose="020B0604020202020204" pitchFamily="34" charset="0"/>
            </a:endParaRPr>
          </a:p>
        </p:txBody>
      </p:sp>
      <p:sp>
        <p:nvSpPr>
          <p:cNvPr id="59406" name="Text Box 1038"/>
          <p:cNvSpPr txBox="1">
            <a:spLocks noChangeArrowheads="1"/>
          </p:cNvSpPr>
          <p:nvPr/>
        </p:nvSpPr>
        <p:spPr bwMode="auto">
          <a:xfrm>
            <a:off x="4876800" y="1981200"/>
            <a:ext cx="38862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Etre entretenu par ses parents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Recevoir un intérêt sur son épargne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Aller au cinéma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Utiliser les routes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Gérer son compte jeunesse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Etre respecté</a:t>
            </a:r>
          </a:p>
          <a:p>
            <a:pPr>
              <a:spcBef>
                <a:spcPct val="50000"/>
              </a:spcBef>
            </a:pPr>
            <a:r>
              <a:rPr lang="fr-CH" altLang="fr-FR" sz="1400" b="0">
                <a:latin typeface="Arial" panose="020B0604020202020204" pitchFamily="34" charset="0"/>
              </a:rPr>
              <a:t>- ………………………………………</a:t>
            </a:r>
            <a:endParaRPr lang="fr-FR" altLang="fr-FR" sz="14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85800"/>
            <a:ext cx="3962400" cy="28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09600" y="3962400"/>
            <a:ext cx="8229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800" b="0"/>
              <a:t>L’obligation est un </a:t>
            </a:r>
            <a:r>
              <a:rPr lang="fr-CH" altLang="fr-FR" sz="2800" u="sng"/>
              <a:t>lien juridique</a:t>
            </a:r>
            <a:r>
              <a:rPr lang="fr-CH" altLang="fr-FR" sz="2800" b="0"/>
              <a:t> entre deux ou plusieurs personnes en vertu duquel l’une d’elle est tenue envers l’autre d’accomplir une prestation</a:t>
            </a:r>
            <a:r>
              <a:rPr lang="fr-CH" altLang="fr-FR" b="0"/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09600" y="3810000"/>
            <a:ext cx="8229600" cy="17526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85800"/>
            <a:ext cx="3962400" cy="28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609600" y="3962400"/>
            <a:ext cx="8229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800" b="0"/>
              <a:t>L’obligation est un lien juridique entre deux ou plusieurs </a:t>
            </a:r>
            <a:r>
              <a:rPr lang="fr-CH" altLang="fr-FR" sz="2800" u="sng"/>
              <a:t>personnes</a:t>
            </a:r>
            <a:r>
              <a:rPr lang="fr-CH" altLang="fr-FR" sz="2800" b="0"/>
              <a:t> en vertu duquel l’une d’elle est tenue envers l’autre d’accomplir une prestation</a:t>
            </a:r>
            <a:r>
              <a:rPr lang="fr-CH" altLang="fr-FR" b="0"/>
              <a:t>.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09600" y="3810000"/>
            <a:ext cx="8229600" cy="17526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533400" y="56388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CC0000"/>
                </a:solidFill>
              </a:rPr>
              <a:t>Exercice des droits civils :</a:t>
            </a:r>
            <a:r>
              <a:rPr lang="fr-CH" altLang="fr-FR"/>
              <a:t>  </a:t>
            </a:r>
            <a:endParaRPr lang="fr-FR" altLang="fr-FR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581400" y="5638800"/>
            <a:ext cx="4038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>
                <a:solidFill>
                  <a:srgbClr val="000066"/>
                </a:solidFill>
              </a:rPr>
              <a:t>- Etre majeur (18 ans révolus)</a:t>
            </a:r>
            <a:endParaRPr lang="fr-FR" altLang="fr-FR" b="0">
              <a:solidFill>
                <a:srgbClr val="000066"/>
              </a:solidFill>
            </a:endParaRP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581400" y="5943600"/>
            <a:ext cx="4038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>
                <a:solidFill>
                  <a:srgbClr val="000066"/>
                </a:solidFill>
              </a:rPr>
              <a:t>- Etre capable de discernement</a:t>
            </a:r>
            <a:endParaRPr lang="fr-FR" altLang="fr-FR" b="0">
              <a:solidFill>
                <a:srgbClr val="000066"/>
              </a:solidFill>
            </a:endParaRP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3581400" y="6248400"/>
            <a:ext cx="4038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b="0">
                <a:solidFill>
                  <a:srgbClr val="000066"/>
                </a:solidFill>
              </a:rPr>
              <a:t>- Ne pas être interdit</a:t>
            </a:r>
            <a:endParaRPr lang="fr-FR" altLang="fr-FR" b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 autoUpdateAnimBg="0"/>
      <p:bldP spid="72711" grpId="0" autoUpdateAnimBg="0"/>
      <p:bldP spid="72712" grpId="0" autoUpdateAnimBg="0"/>
      <p:bldP spid="7271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533400"/>
            <a:ext cx="9144000" cy="5535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>
                <a:solidFill>
                  <a:srgbClr val="FF0000"/>
                </a:solidFill>
              </a:rPr>
              <a:t>22 Code des obligations</a:t>
            </a:r>
          </a:p>
          <a:p>
            <a:pPr algn="ctr">
              <a:spcBef>
                <a:spcPct val="50000"/>
              </a:spcBef>
            </a:pPr>
            <a:endParaRPr lang="fr-CH" altLang="fr-FR" sz="320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2200" b="0">
                <a:solidFill>
                  <a:srgbClr val="FF0000"/>
                </a:solidFill>
              </a:rPr>
              <a:t>220 Loi fédérale complétant le Code civil suisse (Code des Obligations) [CO]</a:t>
            </a:r>
          </a:p>
          <a:p>
            <a:pPr>
              <a:spcBef>
                <a:spcPct val="50000"/>
              </a:spcBef>
            </a:pPr>
            <a:endParaRPr lang="fr-CH" altLang="fr-FR" sz="2200" b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chemeClr val="accent2"/>
                </a:solidFill>
              </a:rPr>
              <a:t>(Livre cinquième: Droit des obligations) du 30 mars 1911 (Etat le 1er juillet 1996)</a:t>
            </a:r>
          </a:p>
          <a:p>
            <a:pPr>
              <a:spcBef>
                <a:spcPct val="50000"/>
              </a:spcBef>
            </a:pPr>
            <a:r>
              <a:rPr lang="fr-CH" altLang="fr-FR" sz="1600"/>
              <a:t> </a:t>
            </a:r>
            <a:r>
              <a:rPr lang="fr-CH" altLang="fr-FR" sz="1800" i="1"/>
              <a:t>L'Assemblée fédérale de la Confédération suisse, vu les messages du Conseil fédéral des 3 mars 1905 et 1er juin 1992, arrête:</a:t>
            </a:r>
          </a:p>
          <a:p>
            <a:pPr>
              <a:spcBef>
                <a:spcPct val="50000"/>
              </a:spcBef>
            </a:pPr>
            <a:endParaRPr lang="fr-CH" altLang="fr-FR" sz="1800" i="1"/>
          </a:p>
          <a:p>
            <a:pPr>
              <a:spcBef>
                <a:spcPct val="50000"/>
              </a:spcBef>
            </a:pPr>
            <a:r>
              <a:rPr lang="fr-CH" altLang="fr-FR" sz="1800"/>
              <a:t>Première partie: Dispositions générales</a:t>
            </a:r>
          </a:p>
          <a:p>
            <a:pPr>
              <a:spcBef>
                <a:spcPct val="50000"/>
              </a:spcBef>
            </a:pPr>
            <a:r>
              <a:rPr lang="fr-CH" altLang="fr-FR" sz="1800"/>
              <a:t>	Titre premier: De la formation des Obligations</a:t>
            </a:r>
          </a:p>
          <a:p>
            <a:pPr>
              <a:spcBef>
                <a:spcPct val="50000"/>
              </a:spcBef>
            </a:pPr>
            <a:r>
              <a:rPr lang="fr-CH" altLang="fr-FR" sz="1800"/>
              <a:t>		Chapitre premier: Des obligations résultant d'un contrat</a:t>
            </a:r>
          </a:p>
          <a:p>
            <a:pPr>
              <a:spcBef>
                <a:spcPct val="50000"/>
              </a:spcBef>
            </a:pPr>
            <a:r>
              <a:rPr lang="fr-CH" altLang="fr-FR" sz="1800"/>
              <a:t>		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AG00428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806700"/>
            <a:ext cx="14478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52600" y="3048000"/>
            <a:ext cx="1905000" cy="946150"/>
          </a:xfrm>
          <a:prstGeom prst="rect">
            <a:avLst/>
          </a:prstGeom>
          <a:solidFill>
            <a:srgbClr val="CC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800"/>
              <a:t>Code des obligations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 rot="-1324386">
            <a:off x="2362200" y="1981200"/>
            <a:ext cx="3200400" cy="381000"/>
          </a:xfrm>
          <a:prstGeom prst="homePlate">
            <a:avLst>
              <a:gd name="adj" fmla="val 210000"/>
            </a:avLst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/>
              <a:t>Droit des obligations</a:t>
            </a:r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 rot="1036412">
            <a:off x="2438400" y="4572000"/>
            <a:ext cx="3200400" cy="381000"/>
          </a:xfrm>
          <a:prstGeom prst="homePlate">
            <a:avLst>
              <a:gd name="adj" fmla="val 210000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/>
              <a:t>Droit commercial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791200" y="762000"/>
            <a:ext cx="2971800" cy="533400"/>
          </a:xfrm>
          <a:prstGeom prst="rect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>
                <a:solidFill>
                  <a:schemeClr val="bg1"/>
                </a:solidFill>
              </a:rPr>
              <a:t>Dispositions générales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5791200" y="1600200"/>
            <a:ext cx="2971800" cy="533400"/>
          </a:xfrm>
          <a:prstGeom prst="rect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>
                <a:solidFill>
                  <a:schemeClr val="bg1"/>
                </a:solidFill>
              </a:rPr>
              <a:t>Les contrats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5791200" y="4114800"/>
            <a:ext cx="2971800" cy="5334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>
                <a:solidFill>
                  <a:schemeClr val="bg1"/>
                </a:solidFill>
              </a:rPr>
              <a:t>Les sociétés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5791200" y="5638800"/>
            <a:ext cx="2971800" cy="5334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>
                <a:solidFill>
                  <a:schemeClr val="bg1"/>
                </a:solidFill>
              </a:rPr>
              <a:t>Papier-valeurs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5791200" y="4876800"/>
            <a:ext cx="2971800" cy="5334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0">
                <a:solidFill>
                  <a:schemeClr val="bg1"/>
                </a:solidFill>
              </a:rPr>
              <a:t>Registre du commerce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 autoUpdateAnimBg="0"/>
      <p:bldP spid="4104" grpId="0" animBg="1" autoUpdateAnimBg="0"/>
      <p:bldP spid="4107" grpId="0" animBg="1" autoUpdateAnimBg="0"/>
      <p:bldP spid="4108" grpId="0" animBg="1" autoUpdateAnimBg="0"/>
      <p:bldP spid="4109" grpId="0" animBg="1" autoUpdateAnimBg="0"/>
      <p:bldP spid="4110" grpId="0" animBg="1" autoUpdateAnimBg="0"/>
      <p:bldP spid="411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074988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267200" y="2514600"/>
            <a:ext cx="441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/>
              <a:t>Naissance d’une obligation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3074988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3" name="AutoShape 1029"/>
          <p:cNvSpPr>
            <a:spLocks noChangeArrowheads="1"/>
          </p:cNvSpPr>
          <p:nvPr/>
        </p:nvSpPr>
        <p:spPr bwMode="auto">
          <a:xfrm>
            <a:off x="762000" y="1219200"/>
            <a:ext cx="3962400" cy="1143000"/>
          </a:xfrm>
          <a:prstGeom prst="cloudCallout">
            <a:avLst>
              <a:gd name="adj1" fmla="val 70671"/>
              <a:gd name="adj2" fmla="val 53333"/>
            </a:avLst>
          </a:prstGeom>
          <a:gradFill rotWithShape="0">
            <a:gsLst>
              <a:gs pos="0">
                <a:srgbClr val="9E89A9">
                  <a:gamma/>
                  <a:shade val="46275"/>
                  <a:invGamma/>
                </a:srgbClr>
              </a:gs>
              <a:gs pos="100000">
                <a:srgbClr val="9E89A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de payer mon ticket de bus</a:t>
            </a:r>
          </a:p>
        </p:txBody>
      </p:sp>
      <p:sp>
        <p:nvSpPr>
          <p:cNvPr id="58374" name="AutoShape 1030"/>
          <p:cNvSpPr>
            <a:spLocks noChangeArrowheads="1"/>
          </p:cNvSpPr>
          <p:nvPr/>
        </p:nvSpPr>
        <p:spPr bwMode="auto">
          <a:xfrm>
            <a:off x="457200" y="2590800"/>
            <a:ext cx="4114800" cy="1828800"/>
          </a:xfrm>
          <a:prstGeom prst="cloudCallout">
            <a:avLst>
              <a:gd name="adj1" fmla="val 68981"/>
              <a:gd name="adj2" fmla="val -34028"/>
            </a:avLst>
          </a:prstGeom>
          <a:gradFill rotWithShape="0">
            <a:gsLst>
              <a:gs pos="0">
                <a:srgbClr val="9E89A9">
                  <a:gamma/>
                  <a:shade val="46275"/>
                  <a:invGamma/>
                </a:srgbClr>
              </a:gs>
              <a:gs pos="100000">
                <a:srgbClr val="9E89A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de reparer la fenêtre du voisin que j’ai cassée en jouant au foot dans la cour</a:t>
            </a:r>
          </a:p>
        </p:txBody>
      </p:sp>
      <p:sp>
        <p:nvSpPr>
          <p:cNvPr id="58375" name="AutoShape 1031"/>
          <p:cNvSpPr>
            <a:spLocks noChangeArrowheads="1"/>
          </p:cNvSpPr>
          <p:nvPr/>
        </p:nvSpPr>
        <p:spPr bwMode="auto">
          <a:xfrm>
            <a:off x="1828800" y="4800600"/>
            <a:ext cx="3962400" cy="1371600"/>
          </a:xfrm>
          <a:prstGeom prst="cloudCallout">
            <a:avLst>
              <a:gd name="adj1" fmla="val 49199"/>
              <a:gd name="adj2" fmla="val -136111"/>
            </a:avLst>
          </a:prstGeom>
          <a:gradFill rotWithShape="0">
            <a:gsLst>
              <a:gs pos="0">
                <a:srgbClr val="9E89A9">
                  <a:gamma/>
                  <a:shade val="46275"/>
                  <a:invGamma/>
                </a:srgbClr>
              </a:gs>
              <a:gs pos="100000">
                <a:srgbClr val="9E89A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de rouler à moins de 30 km/h</a:t>
            </a:r>
          </a:p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avec mon boguet</a:t>
            </a:r>
          </a:p>
        </p:txBody>
      </p:sp>
      <p:sp>
        <p:nvSpPr>
          <p:cNvPr id="58376" name="AutoShape 1032"/>
          <p:cNvSpPr>
            <a:spLocks noChangeArrowheads="1"/>
          </p:cNvSpPr>
          <p:nvPr/>
        </p:nvSpPr>
        <p:spPr bwMode="auto">
          <a:xfrm>
            <a:off x="4953000" y="152400"/>
            <a:ext cx="3429000" cy="1295400"/>
          </a:xfrm>
          <a:prstGeom prst="cloudCallout">
            <a:avLst>
              <a:gd name="adj1" fmla="val 2407"/>
              <a:gd name="adj2" fmla="val 65685"/>
            </a:avLst>
          </a:prstGeom>
          <a:gradFill rotWithShape="0">
            <a:gsLst>
              <a:gs pos="0">
                <a:srgbClr val="FFFF00">
                  <a:gamma/>
                  <a:tint val="48627"/>
                  <a:invGamma/>
                </a:srgbClr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800">
                <a:solidFill>
                  <a:schemeClr val="tx2"/>
                </a:solidFill>
                <a:latin typeface="Arial" panose="020B0604020202020204" pitchFamily="34" charset="0"/>
              </a:rPr>
              <a:t>Je suis obligé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animBg="1" autoUpdateAnimBg="0"/>
      <p:bldP spid="58374" grpId="0" animBg="1" autoUpdateAnimBg="0"/>
      <p:bldP spid="5837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60198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514600" y="3810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FF0000"/>
                </a:solidFill>
              </a:rPr>
              <a:t>La loi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53000" y="44196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FF0000"/>
                </a:solidFill>
              </a:rPr>
              <a:t>Actes illicites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667000" y="3200400"/>
            <a:ext cx="20574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fr-CH" altLang="fr-FR" sz="1800">
                <a:solidFill>
                  <a:srgbClr val="FF0000"/>
                </a:solidFill>
              </a:rPr>
              <a:t>Enrichissement illégitime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876800" y="17526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FF0000"/>
                </a:solidFill>
              </a:rPr>
              <a:t>Les contrats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autoUpdateAnimBg="0"/>
      <p:bldP spid="3077" grpId="0" autoUpdateAnimBg="0"/>
      <p:bldP spid="307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2514600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1295400" y="1295400"/>
            <a:ext cx="6781800" cy="5334000"/>
          </a:xfrm>
          <a:prstGeom prst="hexagon">
            <a:avLst>
              <a:gd name="adj" fmla="val 31786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362200" y="1752600"/>
            <a:ext cx="495300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spcBef>
                <a:spcPct val="10000"/>
              </a:spcBef>
              <a:buFontTx/>
              <a:buChar char="-"/>
            </a:pPr>
            <a:r>
              <a:rPr lang="fr-CH" altLang="fr-FR" sz="2400" b="0"/>
              <a:t>  Obligation des parents</a:t>
            </a:r>
          </a:p>
          <a:p>
            <a:pPr lvl="1">
              <a:spcBef>
                <a:spcPct val="10000"/>
              </a:spcBef>
            </a:pPr>
            <a:r>
              <a:rPr lang="fr-CH" altLang="fr-FR" sz="2400" b="0"/>
              <a:t>   d’entretenir leurs enfants  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981200" y="2895600"/>
            <a:ext cx="4953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fr-CH" altLang="fr-FR" sz="2400" b="0"/>
              <a:t>  Obligation de payer des impôts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752600" y="3733800"/>
            <a:ext cx="58674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fr-CH" altLang="fr-FR" sz="2400" b="0"/>
              <a:t>  Obligation de porter assistance à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fr-CH" altLang="fr-FR" sz="2400" b="0"/>
              <a:t>    personne en danger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133600" y="4724400"/>
            <a:ext cx="49530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spcBef>
                <a:spcPct val="10000"/>
              </a:spcBef>
              <a:buFontTx/>
              <a:buChar char="-"/>
            </a:pPr>
            <a:r>
              <a:rPr lang="fr-CH" altLang="fr-FR" sz="2400" b="0"/>
              <a:t>  Obligation de porter le casque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fr-CH" altLang="fr-FR" sz="2400" b="0"/>
              <a:t>    à vélo moteur   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52400" y="381000"/>
            <a:ext cx="205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>
                <a:solidFill>
                  <a:srgbClr val="FF0000"/>
                </a:solidFill>
              </a:rPr>
              <a:t>La loi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49" grpId="0" autoUpdateAnimBg="0"/>
      <p:bldP spid="6150" grpId="0" autoUpdateAnimBg="0"/>
      <p:bldP spid="615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743200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1295400" y="1219200"/>
            <a:ext cx="6781800" cy="5334000"/>
          </a:xfrm>
          <a:prstGeom prst="hexagon">
            <a:avLst>
              <a:gd name="adj" fmla="val 31786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2400" b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2057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>
                <a:solidFill>
                  <a:srgbClr val="FF0000"/>
                </a:solidFill>
              </a:rPr>
              <a:t>Les contrats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895600" y="1066800"/>
            <a:ext cx="34290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fr-CH" altLang="fr-FR" sz="2400" b="0"/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CH" altLang="fr-FR" sz="2400" b="0">
                <a:solidFill>
                  <a:schemeClr val="accent2"/>
                </a:solidFill>
              </a:rPr>
              <a:t>Ils régissent…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CH" altLang="fr-FR" sz="2400" b="0">
                <a:solidFill>
                  <a:schemeClr val="accent2"/>
                </a:solidFill>
              </a:rPr>
              <a:t>le travail – les ventes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CH" altLang="fr-FR" sz="2400" b="0">
                <a:solidFill>
                  <a:schemeClr val="accent2"/>
                </a:solidFill>
              </a:rPr>
              <a:t>les locations – les prêts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CH" altLang="fr-FR" sz="2400" b="0">
                <a:solidFill>
                  <a:schemeClr val="accent2"/>
                </a:solidFill>
              </a:rPr>
              <a:t>les transports – etc…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905000" y="32004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 b="0"/>
              <a:t>- Obligation de payer son loyer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828800" y="3810000"/>
            <a:ext cx="4953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Char char="-"/>
            </a:pPr>
            <a:r>
              <a:rPr lang="fr-CH" altLang="fr-FR" sz="2400" b="0"/>
              <a:t> Obligation pour l’acheteur de vérifier</a:t>
            </a:r>
          </a:p>
          <a:p>
            <a:pPr algn="ctr"/>
            <a:r>
              <a:rPr lang="fr-CH" altLang="fr-FR" sz="2400" b="0"/>
              <a:t>  la marchandise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209800" y="48006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 b="0"/>
              <a:t>- Obligation de payer son employé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667000" y="5562600"/>
            <a:ext cx="4191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Obligation pour le vendeur de tenir le prix affiché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utoUpdateAnimBg="0"/>
      <p:bldP spid="7176" grpId="0" autoUpdateAnimBg="0"/>
      <p:bldP spid="7177" grpId="0" autoUpdateAnimBg="0"/>
      <p:bldP spid="717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24860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1295400" y="1295400"/>
            <a:ext cx="6781800" cy="5334000"/>
          </a:xfrm>
          <a:prstGeom prst="hexagon">
            <a:avLst>
              <a:gd name="adj" fmla="val 31786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172200" y="304800"/>
            <a:ext cx="29718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fr-CH" altLang="fr-FR" sz="3200">
                <a:solidFill>
                  <a:srgbClr val="FF0000"/>
                </a:solidFill>
              </a:rPr>
              <a:t>Enrichissement illégitime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895600" y="2133600"/>
            <a:ext cx="4114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Enrichissement obtenu sans droit (art. 62)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981200" y="33528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Obligation de rembourser la somme versée par erreur sur son compte bancaire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743200" y="4724400"/>
            <a:ext cx="4114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Les dettes de jeu n’entraînent aucun droit de créance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autoUpdateAnimBg="0"/>
      <p:bldP spid="819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2238"/>
            <a:ext cx="3048000" cy="248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1295400" y="1295400"/>
            <a:ext cx="6781800" cy="5334000"/>
          </a:xfrm>
          <a:prstGeom prst="hexagon">
            <a:avLst>
              <a:gd name="adj" fmla="val 31786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2590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>
                <a:solidFill>
                  <a:srgbClr val="FF0000"/>
                </a:solidFill>
              </a:rPr>
              <a:t>Actes illicites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048000" y="17526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>
                <a:solidFill>
                  <a:schemeClr val="accent2"/>
                </a:solidFill>
              </a:rPr>
              <a:t>Obligation de réparer :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590800" y="2667000"/>
            <a:ext cx="4495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les dégâts provoqués lors d’un accident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057400" y="3657600"/>
            <a:ext cx="5486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les dommages causés par négligence, par imprudence ou intentionnellement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352800" y="5181600"/>
            <a:ext cx="281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400" b="0"/>
              <a:t>- les torts moraux    </a:t>
            </a:r>
            <a:r>
              <a:rPr lang="fr-CH" altLang="fr-FR" b="0"/>
              <a:t>(art. 41)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utoUpdateAnimBg="0"/>
      <p:bldP spid="9224" grpId="0" autoUpdateAnimBg="0"/>
      <p:bldP spid="922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28600" y="2590800"/>
            <a:ext cx="441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/>
              <a:t>Exécution du contrat</a:t>
            </a:r>
          </a:p>
        </p:txBody>
      </p:sp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90600"/>
            <a:ext cx="4564063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85800"/>
            <a:ext cx="43338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5" name="WordArt 3"/>
          <p:cNvSpPr>
            <a:spLocks noChangeArrowheads="1" noChangeShapeType="1" noTextEdit="1"/>
          </p:cNvSpPr>
          <p:nvPr/>
        </p:nvSpPr>
        <p:spPr bwMode="auto">
          <a:xfrm>
            <a:off x="533400" y="457200"/>
            <a:ext cx="3154363" cy="5486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30181"/>
              </a:avLst>
            </a:prstTxWarp>
          </a:bodyPr>
          <a:lstStyle/>
          <a:p>
            <a:pPr algn="ctr"/>
            <a:r>
              <a:rPr lang="fr-CH" sz="4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Qui ?</a:t>
            </a:r>
          </a:p>
          <a:p>
            <a:pPr algn="ctr"/>
            <a:r>
              <a:rPr lang="fr-CH" sz="4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Où ?</a:t>
            </a:r>
          </a:p>
          <a:p>
            <a:pPr algn="ctr"/>
            <a:r>
              <a:rPr lang="fr-CH" sz="4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Quand ?</a:t>
            </a:r>
          </a:p>
          <a:p>
            <a:pPr algn="ctr"/>
            <a:r>
              <a:rPr lang="fr-CH" sz="4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Comment 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5400">
                <a:solidFill>
                  <a:srgbClr val="A50021"/>
                </a:solidFill>
              </a:rPr>
              <a:t>QUI ?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905000" y="1219200"/>
            <a:ext cx="6019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Les parties n’ont pas l’obligation d’exécuter personnellement leurs obligations sauf si :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981200" y="2743200"/>
            <a:ext cx="60198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R"/>
            </a:pPr>
            <a:r>
              <a:rPr lang="fr-CH" altLang="fr-FR" b="0"/>
              <a:t>Le créancier de l’obligation a intérêt à ce qu’elle soit exécutée personnellement par le débiteur.</a:t>
            </a:r>
          </a:p>
          <a:p>
            <a:pPr>
              <a:spcBef>
                <a:spcPct val="50000"/>
              </a:spcBef>
            </a:pPr>
            <a:r>
              <a:rPr lang="fr-CH" altLang="fr-FR" b="0"/>
              <a:t>	</a:t>
            </a:r>
            <a:r>
              <a:rPr lang="fr-CH" altLang="fr-FR" b="0">
                <a:solidFill>
                  <a:srgbClr val="333399"/>
                </a:solidFill>
              </a:rPr>
              <a:t>Ex.: Œuvre d’art</a:t>
            </a:r>
          </a:p>
          <a:p>
            <a:pPr>
              <a:spcBef>
                <a:spcPct val="50000"/>
              </a:spcBef>
            </a:pPr>
            <a:endParaRPr lang="fr-CH" altLang="fr-FR" b="0"/>
          </a:p>
          <a:p>
            <a:pPr>
              <a:spcBef>
                <a:spcPct val="50000"/>
              </a:spcBef>
            </a:pPr>
            <a:r>
              <a:rPr lang="fr-CH" altLang="fr-FR" b="0"/>
              <a:t>b)	Les parties ont prévu dans le contrat que le débiteur devait s’exécuter personnellement.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81000"/>
            <a:ext cx="129063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  <p:bldP spid="5018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5400">
                <a:solidFill>
                  <a:srgbClr val="A50021"/>
                </a:solidFill>
              </a:rPr>
              <a:t>OÙ ?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63" y="381000"/>
            <a:ext cx="1760537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828800" y="1219200"/>
            <a:ext cx="601980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Dans le cas où les parties n’ont rien décidé, voici ce que prévoit la loi :</a:t>
            </a:r>
          </a:p>
          <a:p>
            <a:pPr>
              <a:spcBef>
                <a:spcPct val="50000"/>
              </a:spcBef>
            </a:pPr>
            <a:r>
              <a:rPr lang="fr-CH" altLang="fr-FR" sz="1800" b="0">
                <a:solidFill>
                  <a:srgbClr val="006600"/>
                </a:solidFill>
              </a:rPr>
              <a:t>(art. 74 al. 2 CO) </a:t>
            </a:r>
          </a:p>
        </p:txBody>
      </p:sp>
      <p:grpSp>
        <p:nvGrpSpPr>
          <p:cNvPr id="54287" name="Group 15"/>
          <p:cNvGrpSpPr>
            <a:grpSpLocks/>
          </p:cNvGrpSpPr>
          <p:nvPr/>
        </p:nvGrpSpPr>
        <p:grpSpPr bwMode="auto">
          <a:xfrm>
            <a:off x="469900" y="2362200"/>
            <a:ext cx="7531100" cy="1295400"/>
            <a:chOff x="296" y="1488"/>
            <a:chExt cx="4744" cy="816"/>
          </a:xfrm>
        </p:grpSpPr>
        <p:sp>
          <p:nvSpPr>
            <p:cNvPr id="54277" name="Text Box 5"/>
            <p:cNvSpPr txBox="1">
              <a:spLocks noChangeArrowheads="1"/>
            </p:cNvSpPr>
            <p:nvPr/>
          </p:nvSpPr>
          <p:spPr bwMode="auto">
            <a:xfrm>
              <a:off x="1248" y="1776"/>
              <a:ext cx="379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lphaLcParenR"/>
              </a:pPr>
              <a:r>
                <a:rPr lang="fr-CH" altLang="fr-FR" b="0"/>
                <a:t>Une somme d’argent doit être payée au domicile du créancier;</a:t>
              </a:r>
            </a:p>
          </p:txBody>
        </p:sp>
        <p:pic>
          <p:nvPicPr>
            <p:cNvPr id="54281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" y="1488"/>
              <a:ext cx="683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4289" name="Group 17"/>
          <p:cNvGrpSpPr>
            <a:grpSpLocks/>
          </p:cNvGrpSpPr>
          <p:nvPr/>
        </p:nvGrpSpPr>
        <p:grpSpPr bwMode="auto">
          <a:xfrm>
            <a:off x="381000" y="5334000"/>
            <a:ext cx="7620000" cy="971550"/>
            <a:chOff x="240" y="3360"/>
            <a:chExt cx="4800" cy="612"/>
          </a:xfrm>
        </p:grpSpPr>
        <p:pic>
          <p:nvPicPr>
            <p:cNvPr id="54282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3360"/>
              <a:ext cx="960" cy="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285" name="Text Box 13"/>
            <p:cNvSpPr txBox="1">
              <a:spLocks noChangeArrowheads="1"/>
            </p:cNvSpPr>
            <p:nvPr/>
          </p:nvSpPr>
          <p:spPr bwMode="auto">
            <a:xfrm>
              <a:off x="1248" y="3408"/>
              <a:ext cx="379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CH" altLang="fr-FR" b="0"/>
                <a:t>c)	Toute autre obligation doit être exécutée au domicile du débiteur.</a:t>
              </a:r>
            </a:p>
          </p:txBody>
        </p:sp>
      </p:grpSp>
      <p:grpSp>
        <p:nvGrpSpPr>
          <p:cNvPr id="54288" name="Group 16"/>
          <p:cNvGrpSpPr>
            <a:grpSpLocks/>
          </p:cNvGrpSpPr>
          <p:nvPr/>
        </p:nvGrpSpPr>
        <p:grpSpPr bwMode="auto">
          <a:xfrm>
            <a:off x="304800" y="3810000"/>
            <a:ext cx="7696200" cy="1249363"/>
            <a:chOff x="192" y="2400"/>
            <a:chExt cx="4848" cy="787"/>
          </a:xfrm>
        </p:grpSpPr>
        <p:pic>
          <p:nvPicPr>
            <p:cNvPr id="542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448"/>
              <a:ext cx="912" cy="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286" name="Text Box 14"/>
            <p:cNvSpPr txBox="1">
              <a:spLocks noChangeArrowheads="1"/>
            </p:cNvSpPr>
            <p:nvPr/>
          </p:nvSpPr>
          <p:spPr bwMode="auto">
            <a:xfrm>
              <a:off x="1248" y="2400"/>
              <a:ext cx="3792" cy="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CH" altLang="fr-FR" b="0"/>
                <a:t>b)	une chose déterminée doit être délivrée au lieu où elle se trouvait lors de la conclusion du contrat;</a:t>
              </a:r>
              <a:r>
                <a:rPr lang="fr-CH" altLang="fr-FR" sz="2800" b="0"/>
                <a:t> </a:t>
              </a:r>
              <a:endParaRPr lang="fr-CH" altLang="fr-FR" b="0"/>
            </a:p>
          </p:txBody>
        </p:sp>
      </p:grpSp>
      <p:pic>
        <p:nvPicPr>
          <p:cNvPr id="54290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8382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91" name="AutoShape 19"/>
          <p:cNvSpPr>
            <a:spLocks noChangeArrowheads="1"/>
          </p:cNvSpPr>
          <p:nvPr/>
        </p:nvSpPr>
        <p:spPr bwMode="auto">
          <a:xfrm>
            <a:off x="6400800" y="0"/>
            <a:ext cx="1066800" cy="685800"/>
          </a:xfrm>
          <a:prstGeom prst="cloudCallout">
            <a:avLst>
              <a:gd name="adj1" fmla="val 72023"/>
              <a:gd name="adj2" fmla="val 2777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CH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5400">
                <a:solidFill>
                  <a:srgbClr val="A50021"/>
                </a:solidFill>
              </a:rPr>
              <a:t>QUAND ?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04800"/>
            <a:ext cx="121602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600200" y="2667000"/>
            <a:ext cx="6019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Si rien n’est prévu par les parties et si la nature de l’affaire le permet, l’exécution à lieu immédiatement et simultanément</a:t>
            </a:r>
          </a:p>
        </p:txBody>
      </p:sp>
      <p:pic>
        <p:nvPicPr>
          <p:cNvPr id="532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7889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5105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5400">
                <a:solidFill>
                  <a:srgbClr val="A50021"/>
                </a:solidFill>
              </a:rPr>
              <a:t>COMMENT ?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1000"/>
            <a:ext cx="1790700" cy="158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676400" y="1524000"/>
            <a:ext cx="60198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En principe, une prestation doit être exécutée dans sa totalité.</a:t>
            </a:r>
          </a:p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La monnaie libératoire est le franc suisse.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752600" y="3886200"/>
            <a:ext cx="6629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76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241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71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29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CH" altLang="fr-FR" b="0">
                <a:solidFill>
                  <a:srgbClr val="333399"/>
                </a:solidFill>
              </a:rPr>
              <a:t>Le créancier peut refuser d’accepter un règlement partiel, le paiement d’un acompte ou la livraison d’une partie de la commande par exemple.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autoUpdateAnimBg="0"/>
      <p:bldP spid="5530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026"/>
          <p:cNvSpPr txBox="1">
            <a:spLocks noChangeArrowheads="1"/>
          </p:cNvSpPr>
          <p:nvPr/>
        </p:nvSpPr>
        <p:spPr bwMode="auto">
          <a:xfrm>
            <a:off x="4191000" y="2590800"/>
            <a:ext cx="441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/>
              <a:t>Inexécution du contrat</a:t>
            </a:r>
          </a:p>
        </p:txBody>
      </p:sp>
      <p:pic>
        <p:nvPicPr>
          <p:cNvPr id="56324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2590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876800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667000" y="2667000"/>
            <a:ext cx="5867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0">
                <a:solidFill>
                  <a:srgbClr val="006600"/>
                </a:solidFill>
              </a:rPr>
              <a:t>L’inexécution ou le retard dans l’exécution d’une prestation s’appelle </a:t>
            </a:r>
            <a:r>
              <a:rPr lang="fr-CH" altLang="fr-FR" sz="2800" b="0" u="sng">
                <a:solidFill>
                  <a:srgbClr val="A50021"/>
                </a:solidFill>
              </a:rPr>
              <a:t>la demeure</a:t>
            </a:r>
            <a:r>
              <a:rPr lang="fr-CH" altLang="fr-FR" sz="2800" b="0">
                <a:solidFill>
                  <a:srgbClr val="006600"/>
                </a:solidFill>
              </a:rPr>
              <a:t>.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2133600" y="4343400"/>
            <a:ext cx="6629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76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241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71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29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CH" altLang="fr-FR" b="0">
                <a:solidFill>
                  <a:srgbClr val="333399"/>
                </a:solidFill>
              </a:rPr>
              <a:t>La partie en demeure est responsable des dommages qu’elle a causés par son retard ou l’inexécution de son obligation et elle doit réparation.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  <p:bldP spid="4813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2460625" y="2590800"/>
            <a:ext cx="2147888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600" b="0">
              <a:solidFill>
                <a:srgbClr val="333399"/>
              </a:solidFill>
            </a:endParaRPr>
          </a:p>
          <a:p>
            <a:pPr algn="ctr">
              <a:buFontTx/>
              <a:buNone/>
            </a:pPr>
            <a:endParaRPr lang="fr-CH" altLang="fr-FR" sz="1600" b="0">
              <a:solidFill>
                <a:srgbClr val="333399"/>
              </a:solidFill>
            </a:endParaRPr>
          </a:p>
          <a:p>
            <a:pPr algn="ctr">
              <a:buFontTx/>
              <a:buNone/>
            </a:pPr>
            <a:endParaRPr lang="fr-CH" altLang="fr-FR" sz="2000" b="0">
              <a:solidFill>
                <a:srgbClr val="333399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333399"/>
                </a:solidFill>
              </a:rPr>
              <a:t>Interpellation par lettre recommandée</a:t>
            </a:r>
          </a:p>
        </p:txBody>
      </p:sp>
      <p:sp>
        <p:nvSpPr>
          <p:cNvPr id="51215" name="Rectangle 15"/>
          <p:cNvSpPr>
            <a:spLocks noChangeArrowheads="1"/>
          </p:cNvSpPr>
          <p:nvPr/>
        </p:nvSpPr>
        <p:spPr bwMode="auto">
          <a:xfrm>
            <a:off x="304800" y="2590800"/>
            <a:ext cx="215265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b="0"/>
          </a:p>
          <a:p>
            <a:pPr algn="ctr">
              <a:buFontTx/>
              <a:buNone/>
            </a:pPr>
            <a:endParaRPr lang="fr-CH" altLang="fr-FR" b="0"/>
          </a:p>
          <a:p>
            <a:pPr algn="ctr">
              <a:buFontTx/>
              <a:buNone/>
            </a:pPr>
            <a:r>
              <a:rPr lang="fr-CH" altLang="fr-FR" b="0"/>
              <a:t>Autres créances</a:t>
            </a:r>
          </a:p>
        </p:txBody>
      </p:sp>
      <p:grpSp>
        <p:nvGrpSpPr>
          <p:cNvPr id="51271" name="Group 71"/>
          <p:cNvGrpSpPr>
            <a:grpSpLocks/>
          </p:cNvGrpSpPr>
          <p:nvPr/>
        </p:nvGrpSpPr>
        <p:grpSpPr bwMode="auto">
          <a:xfrm>
            <a:off x="304800" y="457200"/>
            <a:ext cx="8610600" cy="558800"/>
            <a:chOff x="192" y="288"/>
            <a:chExt cx="5424" cy="352"/>
          </a:xfrm>
        </p:grpSpPr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4260" y="288"/>
              <a:ext cx="1356" cy="352"/>
            </a:xfrm>
            <a:prstGeom prst="rect">
              <a:avLst/>
            </a:prstGeom>
            <a:solidFill>
              <a:srgbClr val="A500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1800" b="0">
                  <a:solidFill>
                    <a:schemeClr val="bg1"/>
                  </a:solidFill>
                  <a:latin typeface="Arial" panose="020B0604020202020204" pitchFamily="34" charset="0"/>
                </a:rPr>
                <a:t>Réparation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904" y="288"/>
              <a:ext cx="1356" cy="352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5000"/>
                </a:lnSpc>
                <a:buFontTx/>
                <a:buNone/>
              </a:pPr>
              <a:r>
                <a:rPr lang="fr-CH" altLang="fr-FR" sz="1800" b="0">
                  <a:solidFill>
                    <a:schemeClr val="bg1"/>
                  </a:solidFill>
                  <a:latin typeface="Arial" panose="020B0604020202020204" pitchFamily="34" charset="0"/>
                </a:rPr>
                <a:t>Action à entreprendre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1548" y="288"/>
              <a:ext cx="1356" cy="352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1800" b="0">
                  <a:solidFill>
                    <a:schemeClr val="bg1"/>
                  </a:solidFill>
                  <a:latin typeface="Arial" panose="020B0604020202020204" pitchFamily="34" charset="0"/>
                </a:rPr>
                <a:t>Mise en demeure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92" y="288"/>
              <a:ext cx="1356" cy="35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1800" b="0">
                  <a:latin typeface="Arial" panose="020B0604020202020204" pitchFamily="34" charset="0"/>
                </a:rPr>
                <a:t>Type de dette</a:t>
              </a:r>
            </a:p>
          </p:txBody>
        </p:sp>
      </p:grp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6765925" y="4876800"/>
            <a:ext cx="21463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2000" b="0">
              <a:solidFill>
                <a:srgbClr val="A50021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A50021"/>
                </a:solidFill>
              </a:rPr>
              <a:t>Indemnités à payer</a:t>
            </a: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4610100" y="4876800"/>
            <a:ext cx="215265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2000" b="0">
                <a:solidFill>
                  <a:srgbClr val="006600"/>
                </a:solidFill>
              </a:rPr>
              <a:t>Action en dommanges-intérêts</a:t>
            </a: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6769100" y="3733800"/>
            <a:ext cx="2144713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2000" b="0">
                <a:solidFill>
                  <a:srgbClr val="A50021"/>
                </a:solidFill>
              </a:rPr>
              <a:t>Annulation du contrat avec effet rétroactif</a:t>
            </a:r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4610100" y="3733800"/>
            <a:ext cx="2154238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2000" b="0">
                <a:solidFill>
                  <a:srgbClr val="006600"/>
                </a:solidFill>
              </a:rPr>
              <a:t>Action en résolution de contrat</a:t>
            </a:r>
          </a:p>
        </p:txBody>
      </p:sp>
      <p:sp>
        <p:nvSpPr>
          <p:cNvPr id="51214" name="Rectangle 14"/>
          <p:cNvSpPr>
            <a:spLocks noChangeArrowheads="1"/>
          </p:cNvSpPr>
          <p:nvPr/>
        </p:nvSpPr>
        <p:spPr bwMode="auto">
          <a:xfrm>
            <a:off x="6762750" y="2590800"/>
            <a:ext cx="215265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000" b="0">
              <a:solidFill>
                <a:srgbClr val="A50021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A50021"/>
                </a:solidFill>
              </a:rPr>
              <a:t>Exécution forcée par le juge</a:t>
            </a:r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4610100" y="2590800"/>
            <a:ext cx="215265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000" b="0">
              <a:solidFill>
                <a:srgbClr val="006600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006600"/>
                </a:solidFill>
              </a:rPr>
              <a:t>Action en exécution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6762750" y="1016000"/>
            <a:ext cx="2152650" cy="111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200" b="0">
              <a:solidFill>
                <a:srgbClr val="A50021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A50021"/>
                </a:solidFill>
              </a:rPr>
              <a:t>Intérêt moratoire de 5%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4610100" y="1012825"/>
            <a:ext cx="2152650" cy="111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2000" b="0">
              <a:solidFill>
                <a:srgbClr val="A50021"/>
              </a:solidFill>
            </a:endParaRP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006600"/>
                </a:solidFill>
              </a:rPr>
              <a:t>Poursuites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457450" y="1016000"/>
            <a:ext cx="2152650" cy="111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2000" b="0">
                <a:solidFill>
                  <a:srgbClr val="333399"/>
                </a:solidFill>
              </a:rPr>
              <a:t>Rappel, puis</a:t>
            </a:r>
          </a:p>
          <a:p>
            <a:pPr algn="ctr">
              <a:buFontTx/>
              <a:buNone/>
            </a:pPr>
            <a:r>
              <a:rPr lang="fr-CH" altLang="fr-FR" sz="2000" b="0">
                <a:solidFill>
                  <a:srgbClr val="333399"/>
                </a:solidFill>
              </a:rPr>
              <a:t>commandement de payer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04800" y="1016000"/>
            <a:ext cx="2152650" cy="111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b="0"/>
              <a:t>Créances en espèces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6" grpId="0" animBg="1" autoUpdateAnimBg="0"/>
      <p:bldP spid="51215" grpId="0" animBg="1" autoUpdateAnimBg="0"/>
      <p:bldP spid="51222" grpId="0" animBg="1" autoUpdateAnimBg="0"/>
      <p:bldP spid="51221" grpId="0" animBg="1" autoUpdateAnimBg="0"/>
      <p:bldP spid="51218" grpId="0" animBg="1" autoUpdateAnimBg="0"/>
      <p:bldP spid="51217" grpId="0" animBg="1" autoUpdateAnimBg="0"/>
      <p:bldP spid="51214" grpId="0" animBg="1" autoUpdateAnimBg="0"/>
      <p:bldP spid="51213" grpId="0" animBg="1" autoUpdateAnimBg="0"/>
      <p:bldP spid="51206" grpId="0" animBg="1" autoUpdateAnimBg="0"/>
      <p:bldP spid="51205" grpId="0" animBg="1" autoUpdateAnimBg="0"/>
      <p:bldP spid="51204" grpId="0" animBg="1" autoUpdateAnimBg="0"/>
      <p:bldP spid="51203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0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622935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4064000" y="342900"/>
            <a:ext cx="1600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Commande expédiée</a:t>
            </a:r>
          </a:p>
          <a:p>
            <a:pPr algn="ctr"/>
            <a:r>
              <a:rPr lang="fr-CH" altLang="fr-FR" sz="1200">
                <a:solidFill>
                  <a:srgbClr val="FF0000"/>
                </a:solidFill>
              </a:rPr>
              <a:t>et réceptionnée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3022600" y="2159000"/>
            <a:ext cx="2286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Interpellation puis action en ...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6959600" y="1943100"/>
            <a:ext cx="1066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006600"/>
                </a:solidFill>
              </a:rPr>
              <a:t>résolution</a:t>
            </a: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5359400" y="2679700"/>
            <a:ext cx="152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exécution</a:t>
            </a: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3136900" y="4876800"/>
            <a:ext cx="2286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Rappels..., puis nouvelle facture</a:t>
            </a:r>
          </a:p>
          <a:p>
            <a:pPr algn="ctr"/>
            <a:r>
              <a:rPr lang="fr-CH" altLang="fr-FR" sz="1200">
                <a:solidFill>
                  <a:srgbClr val="FF0000"/>
                </a:solidFill>
              </a:rPr>
              <a:t>avec intérêts moratoires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3949700" y="3594100"/>
            <a:ext cx="1524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La marchandise est</a:t>
            </a:r>
          </a:p>
          <a:p>
            <a:pPr algn="ctr"/>
            <a:r>
              <a:rPr lang="fr-CH" altLang="fr-FR" sz="1200">
                <a:solidFill>
                  <a:srgbClr val="FF0000"/>
                </a:solidFill>
              </a:rPr>
              <a:t>enfin livrée</a:t>
            </a:r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5283200" y="3238500"/>
            <a:ext cx="1371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Livraison</a:t>
            </a: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4127500" y="5600700"/>
            <a:ext cx="1676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FF0000"/>
                </a:solidFill>
              </a:rPr>
              <a:t>Paiement facture</a:t>
            </a:r>
          </a:p>
          <a:p>
            <a:pPr algn="ctr"/>
            <a:r>
              <a:rPr lang="fr-CH" altLang="fr-FR" sz="1200">
                <a:solidFill>
                  <a:srgbClr val="FF0000"/>
                </a:solidFill>
              </a:rPr>
              <a:t>y c. int. moratoires</a:t>
            </a: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3835400" y="6286500"/>
            <a:ext cx="2286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solidFill>
                  <a:srgbClr val="006600"/>
                </a:solidFill>
              </a:rPr>
              <a:t>Vers. dommages-intérêts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utoUpdateAnimBg="0"/>
      <p:bldP spid="67589" grpId="0" autoUpdateAnimBg="0"/>
      <p:bldP spid="67590" grpId="0" autoUpdateAnimBg="0"/>
      <p:bldP spid="67591" grpId="0" autoUpdateAnimBg="0"/>
      <p:bldP spid="67592" grpId="0" autoUpdateAnimBg="0"/>
      <p:bldP spid="67593" grpId="0" autoUpdateAnimBg="0"/>
      <p:bldP spid="67594" grpId="0" autoUpdateAnimBg="0"/>
      <p:bldP spid="67595" grpId="0" autoUpdateAnimBg="0"/>
      <p:bldP spid="6759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3733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/>
              <a:t>Extinction de l’obligation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7147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6400800" y="4943475"/>
            <a:ext cx="25146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Avance sur salaire.</a:t>
            </a:r>
          </a:p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Factures croisées.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3810000" y="4943475"/>
            <a:ext cx="25908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/>
              <a:t>Deux personnes sont débitrices l’une envers l’autre.</a:t>
            </a: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228600" y="4943475"/>
            <a:ext cx="35814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CH" altLang="fr-FR" b="0"/>
          </a:p>
          <a:p>
            <a:pPr algn="r">
              <a:buFontTx/>
              <a:buNone/>
            </a:pPr>
            <a:r>
              <a:rPr lang="fr-CH" altLang="fr-FR">
                <a:solidFill>
                  <a:srgbClr val="660033"/>
                </a:solidFill>
              </a:rPr>
              <a:t>Compensation</a:t>
            </a: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6400800" y="3568700"/>
            <a:ext cx="2514600" cy="137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Un fils unique emprunte fr. 20’000.- à son père. Le père décède et le fils hérite</a:t>
            </a: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3810000" y="3568700"/>
            <a:ext cx="2590800" cy="137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/>
              <a:t>Le créancier et le débiteur d’une même dette sont une seule et même personne !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228600" y="3568700"/>
            <a:ext cx="3581400" cy="137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CH" altLang="fr-FR" b="0"/>
          </a:p>
          <a:p>
            <a:pPr algn="r">
              <a:buFontTx/>
              <a:buNone/>
            </a:pPr>
            <a:r>
              <a:rPr lang="fr-CH" altLang="fr-FR">
                <a:solidFill>
                  <a:srgbClr val="660033"/>
                </a:solidFill>
              </a:rPr>
              <a:t>Confusion</a:t>
            </a: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6400800" y="2195513"/>
            <a:ext cx="2514600" cy="1373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900" b="0">
              <a:solidFill>
                <a:schemeClr val="accent2"/>
              </a:solidFill>
            </a:endParaRPr>
          </a:p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Voir ci-après…</a:t>
            </a: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3810000" y="2195513"/>
            <a:ext cx="2590800" cy="1373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/>
              <a:t>Après un certain temps, sans intervention du créancier, l’obligation s’éteint.</a:t>
            </a: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228600" y="2195513"/>
            <a:ext cx="3581400" cy="1373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CH" altLang="fr-FR" b="0"/>
          </a:p>
          <a:p>
            <a:pPr algn="r">
              <a:buFontTx/>
              <a:buNone/>
            </a:pPr>
            <a:r>
              <a:rPr lang="fr-CH" altLang="fr-FR">
                <a:solidFill>
                  <a:srgbClr val="660033"/>
                </a:solidFill>
              </a:rPr>
              <a:t>Prescription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6400800" y="822325"/>
            <a:ext cx="25146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Le vendeur a livré, l’acheteur a payé.</a:t>
            </a:r>
          </a:p>
          <a:p>
            <a:pPr algn="ctr">
              <a:buFontTx/>
              <a:buNone/>
            </a:pPr>
            <a:r>
              <a:rPr lang="fr-CH" altLang="fr-FR" sz="1900" b="0">
                <a:solidFill>
                  <a:schemeClr val="accent2"/>
                </a:solidFill>
              </a:rPr>
              <a:t>L’entreprise a terminé la construction…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3810000" y="822325"/>
            <a:ext cx="25908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900" b="0"/>
          </a:p>
          <a:p>
            <a:pPr algn="ctr">
              <a:buFontTx/>
              <a:buNone/>
            </a:pPr>
            <a:r>
              <a:rPr lang="fr-CH" altLang="fr-FR" sz="1900" b="0"/>
              <a:t>L’obligation a été honorée.</a:t>
            </a: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228600" y="822325"/>
            <a:ext cx="3581400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buFontTx/>
              <a:buNone/>
            </a:pPr>
            <a:endParaRPr lang="fr-CH" altLang="fr-FR" b="0">
              <a:solidFill>
                <a:srgbClr val="660033"/>
              </a:solidFill>
            </a:endParaRPr>
          </a:p>
          <a:p>
            <a:pPr algn="r">
              <a:buFontTx/>
              <a:buNone/>
            </a:pPr>
            <a:r>
              <a:rPr lang="fr-CH" altLang="fr-FR">
                <a:solidFill>
                  <a:srgbClr val="660033"/>
                </a:solidFill>
              </a:rPr>
              <a:t>Exécution</a:t>
            </a:r>
          </a:p>
        </p:txBody>
      </p:sp>
      <p:grpSp>
        <p:nvGrpSpPr>
          <p:cNvPr id="44072" name="Group 40"/>
          <p:cNvGrpSpPr>
            <a:grpSpLocks/>
          </p:cNvGrpSpPr>
          <p:nvPr/>
        </p:nvGrpSpPr>
        <p:grpSpPr bwMode="auto">
          <a:xfrm>
            <a:off x="228600" y="304800"/>
            <a:ext cx="8686800" cy="517525"/>
            <a:chOff x="144" y="192"/>
            <a:chExt cx="5472" cy="326"/>
          </a:xfrm>
        </p:grpSpPr>
        <p:sp>
          <p:nvSpPr>
            <p:cNvPr id="44043" name="Rectangle 11"/>
            <p:cNvSpPr>
              <a:spLocks noChangeArrowheads="1"/>
            </p:cNvSpPr>
            <p:nvPr/>
          </p:nvSpPr>
          <p:spPr bwMode="auto">
            <a:xfrm>
              <a:off x="4032" y="192"/>
              <a:ext cx="1584" cy="3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2000" b="0">
                  <a:latin typeface="Arial" panose="020B0604020202020204" pitchFamily="34" charset="0"/>
                </a:rPr>
                <a:t>Exemples</a:t>
              </a:r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2400" y="192"/>
              <a:ext cx="1632" cy="3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2000" b="0">
                  <a:latin typeface="Arial" panose="020B0604020202020204" pitchFamily="34" charset="0"/>
                </a:rPr>
                <a:t>Définitions</a:t>
              </a:r>
            </a:p>
          </p:txBody>
        </p: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144" y="192"/>
              <a:ext cx="2256" cy="3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fr-CH" altLang="fr-FR" sz="2000" b="0">
                  <a:latin typeface="Arial" panose="020B0604020202020204" pitchFamily="34" charset="0"/>
                </a:rPr>
                <a:t>Causes d’extinction</a:t>
              </a:r>
            </a:p>
          </p:txBody>
        </p:sp>
      </p:grp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1676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12954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914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05400"/>
            <a:ext cx="1219200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" grpId="0" animBg="1" autoUpdateAnimBg="0"/>
      <p:bldP spid="44054" grpId="0" animBg="1" autoUpdateAnimBg="0"/>
      <p:bldP spid="44053" grpId="0" animBg="1" autoUpdateAnimBg="0"/>
      <p:bldP spid="44052" grpId="0" animBg="1" autoUpdateAnimBg="0"/>
      <p:bldP spid="44051" grpId="0" animBg="1" autoUpdateAnimBg="0"/>
      <p:bldP spid="44050" grpId="0" animBg="1" autoUpdateAnimBg="0"/>
      <p:bldP spid="44049" grpId="0" animBg="1" autoUpdateAnimBg="0"/>
      <p:bldP spid="44048" grpId="0" animBg="1" autoUpdateAnimBg="0"/>
      <p:bldP spid="44047" grpId="0" animBg="1" autoUpdateAnimBg="0"/>
      <p:bldP spid="44046" grpId="0" animBg="1" autoUpdateAnimBg="0"/>
      <p:bldP spid="44045" grpId="0" animBg="1" autoUpdateAnimBg="0"/>
      <p:bldP spid="44044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84" name="Picture 28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8077200" cy="417353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457200" y="685800"/>
            <a:ext cx="8382000" cy="45720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>
                <a:solidFill>
                  <a:schemeClr val="bg1"/>
                </a:solidFill>
                <a:latin typeface="Arial" panose="020B0604020202020204" pitchFamily="34" charset="0"/>
              </a:rPr>
              <a:t>Principales prescriptions</a:t>
            </a:r>
          </a:p>
        </p:txBody>
      </p:sp>
      <p:grpSp>
        <p:nvGrpSpPr>
          <p:cNvPr id="45078" name="Group 22"/>
          <p:cNvGrpSpPr>
            <a:grpSpLocks/>
          </p:cNvGrpSpPr>
          <p:nvPr/>
        </p:nvGrpSpPr>
        <p:grpSpPr bwMode="auto">
          <a:xfrm>
            <a:off x="457200" y="1219200"/>
            <a:ext cx="1676400" cy="2133600"/>
            <a:chOff x="288" y="768"/>
            <a:chExt cx="1056" cy="1344"/>
          </a:xfrm>
        </p:grpSpPr>
        <p:sp>
          <p:nvSpPr>
            <p:cNvPr id="45058" name="AutoShape 2"/>
            <p:cNvSpPr>
              <a:spLocks noChangeArrowheads="1"/>
            </p:cNvSpPr>
            <p:nvPr/>
          </p:nvSpPr>
          <p:spPr bwMode="auto">
            <a:xfrm flipV="1">
              <a:off x="288" y="1008"/>
              <a:ext cx="1056" cy="1104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r>
                <a:rPr lang="fr-CH" altLang="fr-FR" sz="1600" b="0"/>
                <a:t>Dommages-intérêts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Enrichissement</a:t>
              </a:r>
            </a:p>
            <a:p>
              <a:pPr algn="ctr"/>
              <a:r>
                <a:rPr lang="fr-CH" altLang="fr-FR" sz="1600" b="0"/>
                <a:t>illégitime</a:t>
              </a:r>
            </a:p>
          </p:txBody>
        </p:sp>
        <p:sp>
          <p:nvSpPr>
            <p:cNvPr id="45070" name="Rectangle 14"/>
            <p:cNvSpPr>
              <a:spLocks noChangeArrowheads="1"/>
            </p:cNvSpPr>
            <p:nvPr/>
          </p:nvSpPr>
          <p:spPr bwMode="auto">
            <a:xfrm>
              <a:off x="288" y="768"/>
              <a:ext cx="1056" cy="24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1 an</a:t>
              </a:r>
            </a:p>
          </p:txBody>
        </p:sp>
      </p:grpSp>
      <p:grpSp>
        <p:nvGrpSpPr>
          <p:cNvPr id="45083" name="Group 27"/>
          <p:cNvGrpSpPr>
            <a:grpSpLocks/>
          </p:cNvGrpSpPr>
          <p:nvPr/>
        </p:nvGrpSpPr>
        <p:grpSpPr bwMode="auto">
          <a:xfrm>
            <a:off x="2133600" y="1219200"/>
            <a:ext cx="1676400" cy="2590800"/>
            <a:chOff x="1344" y="768"/>
            <a:chExt cx="1056" cy="1632"/>
          </a:xfrm>
        </p:grpSpPr>
        <p:sp>
          <p:nvSpPr>
            <p:cNvPr id="45063" name="AutoShape 7"/>
            <p:cNvSpPr>
              <a:spLocks noChangeArrowheads="1"/>
            </p:cNvSpPr>
            <p:nvPr/>
          </p:nvSpPr>
          <p:spPr bwMode="auto">
            <a:xfrm flipV="1">
              <a:off x="1344" y="1008"/>
              <a:ext cx="1056" cy="1392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r>
                <a:rPr lang="fr-CH" altLang="fr-FR" sz="1600" b="0"/>
                <a:t>Prestations</a:t>
              </a:r>
            </a:p>
            <a:p>
              <a:pPr algn="ctr"/>
              <a:r>
                <a:rPr lang="fr-CH" altLang="fr-FR" sz="1600" b="0"/>
                <a:t>d’assurance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LA POSTE pour</a:t>
              </a:r>
            </a:p>
            <a:p>
              <a:pPr algn="ctr"/>
              <a:r>
                <a:rPr lang="fr-CH" altLang="fr-FR" sz="1600" b="0"/>
                <a:t>les envois</a:t>
              </a:r>
            </a:p>
            <a:p>
              <a:pPr algn="ctr"/>
              <a:r>
                <a:rPr lang="fr-CH" altLang="fr-FR" sz="1600" b="0"/>
                <a:t>recommandés</a:t>
              </a:r>
            </a:p>
          </p:txBody>
        </p:sp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1344" y="768"/>
              <a:ext cx="1056" cy="24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2 ans</a:t>
              </a:r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3810000" y="1219200"/>
            <a:ext cx="1676400" cy="3124200"/>
            <a:chOff x="2400" y="768"/>
            <a:chExt cx="1056" cy="1968"/>
          </a:xfrm>
        </p:grpSpPr>
        <p:sp>
          <p:nvSpPr>
            <p:cNvPr id="45065" name="AutoShape 9"/>
            <p:cNvSpPr>
              <a:spLocks noChangeArrowheads="1"/>
            </p:cNvSpPr>
            <p:nvPr/>
          </p:nvSpPr>
          <p:spPr bwMode="auto">
            <a:xfrm flipV="1">
              <a:off x="2400" y="1008"/>
              <a:ext cx="1056" cy="1728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Redevances</a:t>
              </a:r>
            </a:p>
            <a:p>
              <a:pPr algn="ctr"/>
              <a:r>
                <a:rPr lang="fr-CH" altLang="fr-FR" sz="1600" b="0"/>
                <a:t> périodiques</a:t>
              </a:r>
            </a:p>
            <a:p>
              <a:pPr algn="ctr"/>
              <a:r>
                <a:rPr lang="fr-CH" altLang="fr-FR" sz="1600" b="0"/>
                <a:t>Loyers – Fermage</a:t>
              </a:r>
            </a:p>
            <a:p>
              <a:pPr algn="ctr"/>
              <a:r>
                <a:rPr lang="fr-CH" altLang="fr-FR" sz="1600" b="0"/>
                <a:t>Intérêts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Honoraires</a:t>
              </a:r>
            </a:p>
            <a:p>
              <a:pPr algn="ctr"/>
              <a:r>
                <a:rPr lang="fr-CH" altLang="fr-FR" sz="1600" b="0"/>
                <a:t>Cachets – Salaires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Dépenses d’auberge</a:t>
              </a:r>
            </a:p>
            <a:p>
              <a:pPr algn="ctr"/>
              <a:endParaRPr lang="fr-CH" altLang="fr-FR" sz="1600" b="0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2400" y="768"/>
              <a:ext cx="1056" cy="24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5 ans</a:t>
              </a:r>
            </a:p>
          </p:txBody>
        </p:sp>
      </p:grpSp>
      <p:grpSp>
        <p:nvGrpSpPr>
          <p:cNvPr id="45081" name="Group 25"/>
          <p:cNvGrpSpPr>
            <a:grpSpLocks/>
          </p:cNvGrpSpPr>
          <p:nvPr/>
        </p:nvGrpSpPr>
        <p:grpSpPr bwMode="auto">
          <a:xfrm>
            <a:off x="5486400" y="1219200"/>
            <a:ext cx="1676400" cy="3810000"/>
            <a:chOff x="3456" y="768"/>
            <a:chExt cx="1056" cy="2400"/>
          </a:xfrm>
        </p:grpSpPr>
        <p:sp>
          <p:nvSpPr>
            <p:cNvPr id="45066" name="AutoShape 10"/>
            <p:cNvSpPr>
              <a:spLocks noChangeArrowheads="1"/>
            </p:cNvSpPr>
            <p:nvPr/>
          </p:nvSpPr>
          <p:spPr bwMode="auto">
            <a:xfrm flipV="1">
              <a:off x="3456" y="1008"/>
              <a:ext cx="1056" cy="2160"/>
            </a:xfrm>
            <a:prstGeom prst="flowChartManualInput">
              <a:avLst/>
            </a:prstGeom>
            <a:solidFill>
              <a:srgbClr val="FF725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r>
                <a:rPr lang="fr-CH" altLang="fr-FR"/>
                <a:t>Prescription</a:t>
              </a:r>
            </a:p>
            <a:p>
              <a:pPr algn="ctr"/>
              <a:r>
                <a:rPr lang="fr-CH" altLang="fr-FR"/>
                <a:t>générale</a:t>
              </a:r>
            </a:p>
            <a:p>
              <a:pPr algn="ctr"/>
              <a:endParaRPr lang="fr-CH" altLang="fr-FR">
                <a:latin typeface="Arial" panose="020B0604020202020204" pitchFamily="34" charset="0"/>
              </a:endParaRP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3456" y="768"/>
              <a:ext cx="1056" cy="240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10 ans</a:t>
              </a:r>
            </a:p>
          </p:txBody>
        </p:sp>
      </p:grpSp>
      <p:grpSp>
        <p:nvGrpSpPr>
          <p:cNvPr id="45082" name="Group 26"/>
          <p:cNvGrpSpPr>
            <a:grpSpLocks/>
          </p:cNvGrpSpPr>
          <p:nvPr/>
        </p:nvGrpSpPr>
        <p:grpSpPr bwMode="auto">
          <a:xfrm>
            <a:off x="7162800" y="1219200"/>
            <a:ext cx="1676400" cy="4648200"/>
            <a:chOff x="4512" y="768"/>
            <a:chExt cx="1056" cy="2928"/>
          </a:xfrm>
        </p:grpSpPr>
        <p:sp>
          <p:nvSpPr>
            <p:cNvPr id="45068" name="AutoShape 12"/>
            <p:cNvSpPr>
              <a:spLocks noChangeArrowheads="1"/>
            </p:cNvSpPr>
            <p:nvPr/>
          </p:nvSpPr>
          <p:spPr bwMode="auto">
            <a:xfrm flipV="1">
              <a:off x="4512" y="1008"/>
              <a:ext cx="1056" cy="2688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Acte de défaut</a:t>
              </a:r>
            </a:p>
            <a:p>
              <a:pPr algn="ctr"/>
              <a:r>
                <a:rPr lang="fr-CH" altLang="fr-FR" sz="1600" b="0"/>
                <a:t>de bien</a:t>
              </a:r>
            </a:p>
            <a:p>
              <a:pPr algn="ctr"/>
              <a:r>
                <a:rPr lang="fr-CH" altLang="fr-FR" sz="1600" b="0"/>
                <a:t>(20 ans)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Droit d’auteur</a:t>
              </a:r>
            </a:p>
            <a:p>
              <a:pPr algn="ctr"/>
              <a:r>
                <a:rPr lang="fr-CH" altLang="fr-FR" sz="1600" b="0"/>
                <a:t>(40 ans)</a:t>
              </a:r>
            </a:p>
            <a:p>
              <a:pPr algn="ctr"/>
              <a:endParaRPr lang="fr-CH" altLang="fr-FR" sz="1600" b="0"/>
            </a:p>
            <a:p>
              <a:pPr algn="ctr"/>
              <a:r>
                <a:rPr lang="fr-CH" altLang="fr-FR" sz="1600" b="0"/>
                <a:t>Gage immobilier</a:t>
              </a:r>
            </a:p>
            <a:p>
              <a:pPr algn="ctr"/>
              <a:r>
                <a:rPr lang="fr-CH" altLang="fr-FR" sz="1600" b="0"/>
                <a:t>(</a:t>
              </a:r>
              <a:r>
                <a:rPr lang="fr-CH" altLang="fr-FR" sz="1800" b="0">
                  <a:solidFill>
                    <a:schemeClr val="tx2"/>
                  </a:solidFill>
                  <a:latin typeface="Symbol" panose="05050102010706020507" pitchFamily="18" charset="2"/>
                </a:rPr>
                <a:t>¥)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4512" y="768"/>
              <a:ext cx="1056" cy="240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800">
                  <a:solidFill>
                    <a:schemeClr val="bg1"/>
                  </a:solidFill>
                  <a:latin typeface="Symbol" panose="05050102010706020507" pitchFamily="18" charset="2"/>
                </a:rPr>
                <a:t>¥</a:t>
              </a:r>
            </a:p>
          </p:txBody>
        </p:sp>
      </p:grpSp>
      <p:sp>
        <p:nvSpPr>
          <p:cNvPr id="45076" name="Text Box 20"/>
          <p:cNvSpPr txBox="1">
            <a:spLocks noChangeArrowheads="1"/>
          </p:cNvSpPr>
          <p:nvPr/>
        </p:nvSpPr>
        <p:spPr bwMode="auto">
          <a:xfrm>
            <a:off x="304800" y="4038600"/>
            <a:ext cx="5715000" cy="108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sng">
                <a:latin typeface="Arial" panose="020B0604020202020204" pitchFamily="34" charset="0"/>
              </a:rPr>
              <a:t>Interruption de la prescription</a:t>
            </a:r>
          </a:p>
          <a:p>
            <a:pPr>
              <a:spcBef>
                <a:spcPct val="50000"/>
              </a:spcBef>
            </a:pPr>
            <a:r>
              <a:rPr lang="fr-CH" altLang="fr-FR" sz="1800" b="0"/>
              <a:t>Elle a pour effet de faire cesser le délai de prescription et de faire courir un nouveau délai de prescription.</a:t>
            </a:r>
          </a:p>
        </p:txBody>
      </p:sp>
      <p:sp>
        <p:nvSpPr>
          <p:cNvPr id="45077" name="Text Box 21"/>
          <p:cNvSpPr txBox="1">
            <a:spLocks noChangeArrowheads="1"/>
          </p:cNvSpPr>
          <p:nvPr/>
        </p:nvSpPr>
        <p:spPr bwMode="auto">
          <a:xfrm>
            <a:off x="1066800" y="5334000"/>
            <a:ext cx="60960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fr-CH" altLang="fr-FR" sz="1800" b="0">
                <a:latin typeface="Arial" panose="020B0604020202020204" pitchFamily="34" charset="0"/>
              </a:rPr>
              <a:t>- Interruption par le fait du débiteur</a:t>
            </a:r>
          </a:p>
          <a:p>
            <a:pPr>
              <a:spcBef>
                <a:spcPct val="10000"/>
              </a:spcBef>
            </a:pPr>
            <a:r>
              <a:rPr lang="fr-CH" altLang="fr-FR">
                <a:latin typeface="Arial" panose="020B0604020202020204" pitchFamily="34" charset="0"/>
              </a:rPr>
              <a:t>  </a:t>
            </a:r>
            <a:r>
              <a:rPr lang="fr-CH" altLang="fr-FR" sz="1600" b="0">
                <a:solidFill>
                  <a:schemeClr val="accent2"/>
                </a:solidFill>
              </a:rPr>
              <a:t>Reconnaissance de dette, paiement d’un acompte ou d’intérêts.</a:t>
            </a:r>
          </a:p>
          <a:p>
            <a:pPr>
              <a:spcBef>
                <a:spcPct val="10000"/>
              </a:spcBef>
              <a:buFontTx/>
              <a:buChar char="-"/>
            </a:pPr>
            <a:r>
              <a:rPr lang="fr-CH" altLang="fr-FR" sz="1800" b="0">
                <a:latin typeface="Arial" panose="020B0604020202020204" pitchFamily="34" charset="0"/>
              </a:rPr>
              <a:t> Interruption par le fait du créancier</a:t>
            </a:r>
          </a:p>
          <a:p>
            <a:pPr>
              <a:spcBef>
                <a:spcPct val="10000"/>
              </a:spcBef>
            </a:pPr>
            <a:r>
              <a:rPr lang="fr-CH" altLang="fr-FR" sz="1600" b="0">
                <a:solidFill>
                  <a:schemeClr val="accent2"/>
                </a:solidFill>
              </a:rPr>
              <a:t>  Action en justice - poursuites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6" grpId="0" autoUpdateAnimBg="0"/>
      <p:bldP spid="4507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8077200" cy="417353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457200" y="685800"/>
            <a:ext cx="8382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800">
                <a:latin typeface="Arial" panose="020B0604020202020204" pitchFamily="34" charset="0"/>
              </a:rPr>
              <a:t>Principales prescriptions</a:t>
            </a:r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457200" y="1219200"/>
            <a:ext cx="1676400" cy="2133600"/>
            <a:chOff x="288" y="768"/>
            <a:chExt cx="1056" cy="1344"/>
          </a:xfrm>
        </p:grpSpPr>
        <p:sp>
          <p:nvSpPr>
            <p:cNvPr id="73733" name="AutoShape 5"/>
            <p:cNvSpPr>
              <a:spLocks noChangeArrowheads="1"/>
            </p:cNvSpPr>
            <p:nvPr/>
          </p:nvSpPr>
          <p:spPr bwMode="auto">
            <a:xfrm flipV="1">
              <a:off x="288" y="1008"/>
              <a:ext cx="1056" cy="1104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</p:txBody>
        </p:sp>
        <p:sp>
          <p:nvSpPr>
            <p:cNvPr id="73734" name="Rectangle 6"/>
            <p:cNvSpPr>
              <a:spLocks noChangeArrowheads="1"/>
            </p:cNvSpPr>
            <p:nvPr/>
          </p:nvSpPr>
          <p:spPr bwMode="auto">
            <a:xfrm>
              <a:off x="288" y="768"/>
              <a:ext cx="1056" cy="24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1 an</a:t>
              </a:r>
            </a:p>
          </p:txBody>
        </p:sp>
      </p:grpSp>
      <p:grpSp>
        <p:nvGrpSpPr>
          <p:cNvPr id="73735" name="Group 7"/>
          <p:cNvGrpSpPr>
            <a:grpSpLocks/>
          </p:cNvGrpSpPr>
          <p:nvPr/>
        </p:nvGrpSpPr>
        <p:grpSpPr bwMode="auto">
          <a:xfrm>
            <a:off x="2133600" y="1219200"/>
            <a:ext cx="1676400" cy="2590800"/>
            <a:chOff x="1344" y="768"/>
            <a:chExt cx="1056" cy="1632"/>
          </a:xfrm>
        </p:grpSpPr>
        <p:sp>
          <p:nvSpPr>
            <p:cNvPr id="73736" name="AutoShape 8"/>
            <p:cNvSpPr>
              <a:spLocks noChangeArrowheads="1"/>
            </p:cNvSpPr>
            <p:nvPr/>
          </p:nvSpPr>
          <p:spPr bwMode="auto">
            <a:xfrm flipV="1">
              <a:off x="1344" y="1008"/>
              <a:ext cx="1056" cy="1392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</p:txBody>
        </p:sp>
        <p:sp>
          <p:nvSpPr>
            <p:cNvPr id="73737" name="Rectangle 9"/>
            <p:cNvSpPr>
              <a:spLocks noChangeArrowheads="1"/>
            </p:cNvSpPr>
            <p:nvPr/>
          </p:nvSpPr>
          <p:spPr bwMode="auto">
            <a:xfrm>
              <a:off x="1344" y="768"/>
              <a:ext cx="1056" cy="24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2 ans</a:t>
              </a:r>
            </a:p>
          </p:txBody>
        </p:sp>
      </p:grpSp>
      <p:grpSp>
        <p:nvGrpSpPr>
          <p:cNvPr id="73738" name="Group 10"/>
          <p:cNvGrpSpPr>
            <a:grpSpLocks/>
          </p:cNvGrpSpPr>
          <p:nvPr/>
        </p:nvGrpSpPr>
        <p:grpSpPr bwMode="auto">
          <a:xfrm>
            <a:off x="3810000" y="1219200"/>
            <a:ext cx="1676400" cy="3124200"/>
            <a:chOff x="2400" y="768"/>
            <a:chExt cx="1056" cy="1968"/>
          </a:xfrm>
        </p:grpSpPr>
        <p:sp>
          <p:nvSpPr>
            <p:cNvPr id="73739" name="AutoShape 11"/>
            <p:cNvSpPr>
              <a:spLocks noChangeArrowheads="1"/>
            </p:cNvSpPr>
            <p:nvPr/>
          </p:nvSpPr>
          <p:spPr bwMode="auto">
            <a:xfrm flipV="1">
              <a:off x="2400" y="1008"/>
              <a:ext cx="1056" cy="1728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  <a:p>
              <a:pPr algn="ctr"/>
              <a:endParaRPr lang="fr-CH" altLang="fr-FR" sz="1600" b="0"/>
            </a:p>
            <a:p>
              <a:pPr algn="ctr"/>
              <a:endParaRPr lang="fr-CH" altLang="fr-FR" sz="1600" b="0"/>
            </a:p>
          </p:txBody>
        </p:sp>
        <p:sp>
          <p:nvSpPr>
            <p:cNvPr id="73740" name="Rectangle 12"/>
            <p:cNvSpPr>
              <a:spLocks noChangeArrowheads="1"/>
            </p:cNvSpPr>
            <p:nvPr/>
          </p:nvSpPr>
          <p:spPr bwMode="auto">
            <a:xfrm>
              <a:off x="2400" y="768"/>
              <a:ext cx="1056" cy="24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5 ans</a:t>
              </a:r>
            </a:p>
          </p:txBody>
        </p:sp>
      </p:grpSp>
      <p:grpSp>
        <p:nvGrpSpPr>
          <p:cNvPr id="73741" name="Group 13"/>
          <p:cNvGrpSpPr>
            <a:grpSpLocks/>
          </p:cNvGrpSpPr>
          <p:nvPr/>
        </p:nvGrpSpPr>
        <p:grpSpPr bwMode="auto">
          <a:xfrm>
            <a:off x="5486400" y="1219200"/>
            <a:ext cx="1676400" cy="3810000"/>
            <a:chOff x="3456" y="768"/>
            <a:chExt cx="1056" cy="2400"/>
          </a:xfrm>
        </p:grpSpPr>
        <p:sp>
          <p:nvSpPr>
            <p:cNvPr id="73742" name="AutoShape 14"/>
            <p:cNvSpPr>
              <a:spLocks noChangeArrowheads="1"/>
            </p:cNvSpPr>
            <p:nvPr/>
          </p:nvSpPr>
          <p:spPr bwMode="auto">
            <a:xfrm flipV="1">
              <a:off x="3456" y="1008"/>
              <a:ext cx="1056" cy="2160"/>
            </a:xfrm>
            <a:prstGeom prst="flowChartManualInput">
              <a:avLst/>
            </a:prstGeom>
            <a:solidFill>
              <a:srgbClr val="FF725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/>
            </a:p>
            <a:p>
              <a:pPr algn="ctr"/>
              <a:endParaRPr lang="fr-CH" altLang="fr-FR">
                <a:latin typeface="Arial" panose="020B0604020202020204" pitchFamily="34" charset="0"/>
              </a:endParaRPr>
            </a:p>
          </p:txBody>
        </p:sp>
        <p:sp>
          <p:nvSpPr>
            <p:cNvPr id="73743" name="Rectangle 15"/>
            <p:cNvSpPr>
              <a:spLocks noChangeArrowheads="1"/>
            </p:cNvSpPr>
            <p:nvPr/>
          </p:nvSpPr>
          <p:spPr bwMode="auto">
            <a:xfrm>
              <a:off x="3456" y="768"/>
              <a:ext cx="1056" cy="240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>
                  <a:latin typeface="Arial" panose="020B0604020202020204" pitchFamily="34" charset="0"/>
                </a:rPr>
                <a:t>10 ans</a:t>
              </a:r>
            </a:p>
          </p:txBody>
        </p:sp>
      </p:grpSp>
      <p:grpSp>
        <p:nvGrpSpPr>
          <p:cNvPr id="73744" name="Group 16"/>
          <p:cNvGrpSpPr>
            <a:grpSpLocks/>
          </p:cNvGrpSpPr>
          <p:nvPr/>
        </p:nvGrpSpPr>
        <p:grpSpPr bwMode="auto">
          <a:xfrm>
            <a:off x="7162800" y="1219200"/>
            <a:ext cx="1676400" cy="4648200"/>
            <a:chOff x="4512" y="768"/>
            <a:chExt cx="1056" cy="2928"/>
          </a:xfrm>
        </p:grpSpPr>
        <p:sp>
          <p:nvSpPr>
            <p:cNvPr id="73745" name="AutoShape 17"/>
            <p:cNvSpPr>
              <a:spLocks noChangeArrowheads="1"/>
            </p:cNvSpPr>
            <p:nvPr/>
          </p:nvSpPr>
          <p:spPr bwMode="auto">
            <a:xfrm flipV="1">
              <a:off x="4512" y="1008"/>
              <a:ext cx="1056" cy="2688"/>
            </a:xfrm>
            <a:prstGeom prst="flowChartManualInpu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fr-CH" altLang="fr-FR" sz="1600" b="0"/>
            </a:p>
            <a:p>
              <a:pPr algn="ctr"/>
              <a:endParaRPr lang="fr-CH" altLang="fr-FR" sz="1600" b="0"/>
            </a:p>
          </p:txBody>
        </p:sp>
        <p:sp>
          <p:nvSpPr>
            <p:cNvPr id="73746" name="Rectangle 18"/>
            <p:cNvSpPr>
              <a:spLocks noChangeArrowheads="1"/>
            </p:cNvSpPr>
            <p:nvPr/>
          </p:nvSpPr>
          <p:spPr bwMode="auto">
            <a:xfrm>
              <a:off x="4512" y="768"/>
              <a:ext cx="1056" cy="240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800">
                  <a:solidFill>
                    <a:schemeClr val="bg1"/>
                  </a:solidFill>
                  <a:latin typeface="Symbol" panose="05050102010706020507" pitchFamily="18" charset="2"/>
                </a:rPr>
                <a:t>¥</a:t>
              </a:r>
            </a:p>
          </p:txBody>
        </p:sp>
      </p:grp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304800" y="4038600"/>
            <a:ext cx="5715000" cy="108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sng">
                <a:latin typeface="Arial" panose="020B0604020202020204" pitchFamily="34" charset="0"/>
              </a:rPr>
              <a:t>Interruption de la prescription</a:t>
            </a:r>
          </a:p>
          <a:p>
            <a:pPr>
              <a:spcBef>
                <a:spcPct val="50000"/>
              </a:spcBef>
            </a:pPr>
            <a:r>
              <a:rPr lang="fr-CH" altLang="fr-FR" sz="1800" b="0"/>
              <a:t>Elle a pour effet de faire cesser le délai de prescription et de faire courir un nouveau délai de prescription.</a:t>
            </a:r>
          </a:p>
        </p:txBody>
      </p:sp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1066800" y="5334000"/>
            <a:ext cx="60960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fr-CH" altLang="fr-FR" sz="1800" b="0">
                <a:latin typeface="Arial" panose="020B0604020202020204" pitchFamily="34" charset="0"/>
              </a:rPr>
              <a:t>- Interruption par le fait du débiteur</a:t>
            </a:r>
          </a:p>
          <a:p>
            <a:pPr>
              <a:spcBef>
                <a:spcPct val="10000"/>
              </a:spcBef>
            </a:pPr>
            <a:r>
              <a:rPr lang="fr-CH" altLang="fr-FR">
                <a:latin typeface="Arial" panose="020B0604020202020204" pitchFamily="34" charset="0"/>
              </a:rPr>
              <a:t>  </a:t>
            </a:r>
            <a:r>
              <a:rPr lang="fr-CH" altLang="fr-FR" sz="1600" b="0">
                <a:solidFill>
                  <a:schemeClr val="accent2"/>
                </a:solidFill>
              </a:rPr>
              <a:t>Reconnaissance de dette, paiement d’un acompte ou d’intérêts.</a:t>
            </a:r>
          </a:p>
          <a:p>
            <a:pPr>
              <a:spcBef>
                <a:spcPct val="10000"/>
              </a:spcBef>
              <a:buFontTx/>
              <a:buChar char="-"/>
            </a:pPr>
            <a:r>
              <a:rPr lang="fr-CH" altLang="fr-FR" sz="1800" b="0">
                <a:latin typeface="Arial" panose="020B0604020202020204" pitchFamily="34" charset="0"/>
              </a:rPr>
              <a:t> Interruption par le fait du créancier</a:t>
            </a:r>
          </a:p>
          <a:p>
            <a:pPr>
              <a:spcBef>
                <a:spcPct val="10000"/>
              </a:spcBef>
            </a:pPr>
            <a:r>
              <a:rPr lang="fr-CH" altLang="fr-FR" sz="1600" b="0">
                <a:solidFill>
                  <a:schemeClr val="accent2"/>
                </a:solidFill>
              </a:rPr>
              <a:t>  Action en justice - poursuites</a:t>
            </a:r>
          </a:p>
        </p:txBody>
      </p:sp>
      <p:sp>
        <p:nvSpPr>
          <p:cNvPr id="73749" name="Rectangle 21"/>
          <p:cNvSpPr>
            <a:spLocks noChangeArrowheads="1"/>
          </p:cNvSpPr>
          <p:nvPr/>
        </p:nvSpPr>
        <p:spPr bwMode="auto">
          <a:xfrm>
            <a:off x="8001000" y="6400800"/>
            <a:ext cx="1143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7" grpId="0" autoUpdateAnimBg="0"/>
      <p:bldP spid="7374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28600" y="6400800"/>
            <a:ext cx="2217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1200" b="0">
                <a:latin typeface="Arial" panose="020B0604020202020204" pitchFamily="34" charset="0"/>
              </a:rPr>
              <a:t>©</a:t>
            </a:r>
            <a:r>
              <a:rPr lang="fr-CH" altLang="fr-FR" sz="1400" b="0">
                <a:latin typeface="Arial" panose="020B0604020202020204" pitchFamily="34" charset="0"/>
              </a:rPr>
              <a:t> </a:t>
            </a:r>
            <a:r>
              <a:rPr lang="fr-CH" altLang="fr-FR" sz="1000" b="0">
                <a:latin typeface="Arial" panose="020B0604020202020204" pitchFamily="34" charset="0"/>
              </a:rPr>
              <a:t>Y. Péguiron – SPES – mars 2001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6126163" cy="315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04800" y="1524000"/>
            <a:ext cx="4038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CH" altLang="fr-FR" sz="9600">
                <a:latin typeface="Brush Script MT" panose="03060802040406070304" pitchFamily="66" charset="0"/>
              </a:rPr>
              <a:t>F I N</a:t>
            </a:r>
            <a:r>
              <a:rPr lang="fr-CH" altLang="fr-FR" sz="7200">
                <a:latin typeface="Brush Script MT" panose="03060802040406070304" pitchFamily="66" charset="0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228600" y="6400800"/>
            <a:ext cx="2840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1200" b="0">
                <a:latin typeface="Arial" panose="020B0604020202020204" pitchFamily="34" charset="0"/>
              </a:rPr>
              <a:t>©</a:t>
            </a:r>
            <a:r>
              <a:rPr lang="fr-CH" altLang="fr-FR" sz="1400" b="0">
                <a:latin typeface="Arial" panose="020B0604020202020204" pitchFamily="34" charset="0"/>
              </a:rPr>
              <a:t> </a:t>
            </a:r>
            <a:r>
              <a:rPr lang="fr-CH" altLang="fr-FR" sz="1000" b="0">
                <a:latin typeface="Arial" panose="020B0604020202020204" pitchFamily="34" charset="0"/>
              </a:rPr>
              <a:t>Y. Péguiron – SPES – mars 2001 – fév 2002</a:t>
            </a: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000"/>
            <a:ext cx="3154363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838200" y="838200"/>
            <a:ext cx="43434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CC0000"/>
                </a:solidFill>
                <a:latin typeface="Arial" panose="020B0604020202020204" pitchFamily="34" charset="0"/>
              </a:rPr>
              <a:t>Table des matières</a:t>
            </a:r>
          </a:p>
          <a:p>
            <a:pPr>
              <a:spcBef>
                <a:spcPct val="50000"/>
              </a:spcBef>
            </a:pPr>
            <a:endParaRPr lang="fr-CH" altLang="fr-FR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4" action="ppaction://hlinksldjump"/>
              </a:rPr>
              <a:t>Début</a:t>
            </a:r>
            <a:endParaRPr lang="fr-CH" altLang="fr-FR">
              <a:solidFill>
                <a:srgbClr val="01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5" action="ppaction://hlinksldjump"/>
              </a:rPr>
              <a:t>Naissance d’une obligation</a:t>
            </a:r>
            <a:endParaRPr lang="fr-CH" altLang="fr-FR">
              <a:solidFill>
                <a:srgbClr val="01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6" action="ppaction://hlinksldjump"/>
              </a:rPr>
              <a:t>Exécution du contrat</a:t>
            </a:r>
            <a:endParaRPr lang="fr-CH" altLang="fr-FR">
              <a:solidFill>
                <a:srgbClr val="01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7" action="ppaction://hlinksldjump"/>
              </a:rPr>
              <a:t>Inexécution du contrat</a:t>
            </a:r>
            <a:endParaRPr lang="fr-CH" altLang="fr-FR">
              <a:solidFill>
                <a:srgbClr val="01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8" action="ppaction://hlinksldjump"/>
              </a:rPr>
              <a:t>Extinction de l’obligation</a:t>
            </a:r>
            <a:endParaRPr lang="fr-CH" altLang="fr-FR">
              <a:solidFill>
                <a:srgbClr val="01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>
                <a:solidFill>
                  <a:srgbClr val="010000"/>
                </a:solidFill>
                <a:hlinkClick r:id="rId9" action="ppaction://hlinksldjump"/>
              </a:rPr>
              <a:t>Fin</a:t>
            </a:r>
            <a:endParaRPr lang="fr-CH" altLang="fr-FR">
              <a:solidFill>
                <a:srgbClr val="01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CC"/>
    </a:hlink>
    <a:folHlink>
      <a:srgbClr val="0099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1073</Words>
  <Application>Microsoft Office PowerPoint</Application>
  <PresentationFormat>Affichage à l'écran (4:3)</PresentationFormat>
  <Paragraphs>250</Paragraphs>
  <Slides>32</Slides>
  <Notes>0</Notes>
  <HiddenSlides>1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Times New Roman</vt:lpstr>
      <vt:lpstr>Arial</vt:lpstr>
      <vt:lpstr>Brush Script MT</vt:lpstr>
      <vt:lpstr>Symbol</vt:lpstr>
      <vt:lpstr>Modèle par défaut</vt:lpstr>
      <vt:lpstr>Corel Photo House 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SPES</dc:creator>
  <cp:lastModifiedBy>Yvan Péguiron</cp:lastModifiedBy>
  <cp:revision>108</cp:revision>
  <dcterms:created xsi:type="dcterms:W3CDTF">2001-03-16T20:20:36Z</dcterms:created>
  <dcterms:modified xsi:type="dcterms:W3CDTF">2015-01-03T21:37:33Z</dcterms:modified>
</cp:coreProperties>
</file>