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7" r:id="rId2"/>
    <p:sldId id="262" r:id="rId3"/>
    <p:sldId id="278" r:id="rId4"/>
    <p:sldId id="280" r:id="rId5"/>
    <p:sldId id="279" r:id="rId6"/>
    <p:sldId id="260" r:id="rId7"/>
    <p:sldId id="269" r:id="rId8"/>
    <p:sldId id="284" r:id="rId9"/>
    <p:sldId id="285" r:id="rId10"/>
    <p:sldId id="276" r:id="rId11"/>
    <p:sldId id="282" r:id="rId12"/>
    <p:sldId id="277" r:id="rId13"/>
    <p:sldId id="281" r:id="rId14"/>
    <p:sldId id="268" r:id="rId15"/>
    <p:sldId id="286" r:id="rId16"/>
    <p:sldId id="265" r:id="rId17"/>
    <p:sldId id="274" r:id="rId18"/>
    <p:sldId id="298" r:id="rId19"/>
    <p:sldId id="287" r:id="rId20"/>
    <p:sldId id="295" r:id="rId21"/>
    <p:sldId id="296" r:id="rId22"/>
    <p:sldId id="297" r:id="rId23"/>
    <p:sldId id="304" r:id="rId24"/>
    <p:sldId id="301" r:id="rId25"/>
    <p:sldId id="303" r:id="rId26"/>
    <p:sldId id="257" r:id="rId27"/>
    <p:sldId id="272" r:id="rId28"/>
    <p:sldId id="271" r:id="rId29"/>
    <p:sldId id="299" r:id="rId30"/>
    <p:sldId id="300" r:id="rId31"/>
    <p:sldId id="275" r:id="rId32"/>
  </p:sldIdLst>
  <p:sldSz cx="9144000" cy="6858000" type="screen4x3"/>
  <p:notesSz cx="6858000" cy="97377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FF66"/>
    <a:srgbClr val="66FFFF"/>
    <a:srgbClr val="009900"/>
    <a:srgbClr val="33CC33"/>
    <a:srgbClr val="CC0000"/>
    <a:srgbClr val="6699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10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8ECB39-4FD7-4E7A-87EF-1142970D3AE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8664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5363" y="730250"/>
            <a:ext cx="4867275" cy="3651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48775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48775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55E40E2-E2AD-416D-B2C2-FB66A386E83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22302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77427-D153-4B6D-9932-BDEC076555A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2250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B8B7B-6C29-4DDB-8CBC-4DA15014A81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978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9A3B7-25A9-45D6-B199-794DE3B8623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1552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0A03FC-3B54-4C43-8E07-4AA4020D205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240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49DFC-30AB-4140-A423-FF768AE2122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702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73CA4-4FD6-4A89-95D8-295C743DCB1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380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676362-7FD4-47E1-A16B-7740B2B515D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660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712D3-61D1-4218-B5E8-046F47A5D8C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149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A8A7E-7166-463F-85E9-F9C011ADC4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833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731E1-E774-4AEC-AA6A-67DA488D673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380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B8DD9-6EC8-4759-AB44-196E92BB2DF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691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6DBC54-6615-475B-B384-9428EB357B64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31" name="AutoShape 7">
            <a:hlinkClick r:id="" action="ppaction://hlinkshowjump?jump=lastslide" highlightClick="1"/>
          </p:cNvPr>
          <p:cNvSpPr>
            <a:spLocks noChangeArrowheads="1"/>
          </p:cNvSpPr>
          <p:nvPr userDrawn="1"/>
        </p:nvSpPr>
        <p:spPr bwMode="auto">
          <a:xfrm>
            <a:off x="8839200" y="6553200"/>
            <a:ext cx="152400" cy="152400"/>
          </a:xfrm>
          <a:prstGeom prst="actionButtonEnd">
            <a:avLst/>
          </a:prstGeom>
          <a:solidFill>
            <a:srgbClr val="66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oleObject" Target="../embeddings/oleObject11.bin"/><Relationship Id="rId21" Type="http://schemas.openxmlformats.org/officeDocument/2006/relationships/image" Target="../media/image20.png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4.png"/><Relationship Id="rId10" Type="http://schemas.openxmlformats.org/officeDocument/2006/relationships/image" Target="../media/image3.png"/><Relationship Id="rId19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P1003W20.WAV" TargetMode="External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audio" Target="P1003W14.WAV" TargetMode="External"/><Relationship Id="rId7" Type="http://schemas.openxmlformats.org/officeDocument/2006/relationships/audio" Target="P1003W18.WAV" TargetMode="External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P1003W13.WAV" TargetMode="Externa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audio" Target="P1003W12.WAV" TargetMode="External"/><Relationship Id="rId6" Type="http://schemas.openxmlformats.org/officeDocument/2006/relationships/audio" Target="P1003W17.WAV" TargetMode="External"/><Relationship Id="rId11" Type="http://schemas.openxmlformats.org/officeDocument/2006/relationships/image" Target="../media/image21.png"/><Relationship Id="rId5" Type="http://schemas.openxmlformats.org/officeDocument/2006/relationships/audio" Target="P1003W16.WAV" TargetMode="Externa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19.png"/><Relationship Id="rId4" Type="http://schemas.openxmlformats.org/officeDocument/2006/relationships/audio" Target="P1003W15.WAV" TargetMode="External"/><Relationship Id="rId9" Type="http://schemas.openxmlformats.org/officeDocument/2006/relationships/audio" Target="P1003W19.WAV" TargetMode="External"/><Relationship Id="rId1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P1003W20.WAV" TargetMode="External"/><Relationship Id="rId13" Type="http://schemas.openxmlformats.org/officeDocument/2006/relationships/image" Target="../media/image2.png"/><Relationship Id="rId18" Type="http://schemas.openxmlformats.org/officeDocument/2006/relationships/oleObject" Target="../embeddings/oleObject25.bin"/><Relationship Id="rId26" Type="http://schemas.openxmlformats.org/officeDocument/2006/relationships/image" Target="../media/image16.png"/><Relationship Id="rId3" Type="http://schemas.openxmlformats.org/officeDocument/2006/relationships/audio" Target="P1003W13.WAV" TargetMode="External"/><Relationship Id="rId21" Type="http://schemas.openxmlformats.org/officeDocument/2006/relationships/oleObject" Target="../embeddings/oleObject26.bin"/><Relationship Id="rId7" Type="http://schemas.openxmlformats.org/officeDocument/2006/relationships/audio" Target="P1003W12.WAV" TargetMode="External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10.png"/><Relationship Id="rId25" Type="http://schemas.openxmlformats.org/officeDocument/2006/relationships/image" Target="../media/image15.png"/><Relationship Id="rId2" Type="http://schemas.openxmlformats.org/officeDocument/2006/relationships/audio" Target="P1003W19.WAV" TargetMode="External"/><Relationship Id="rId16" Type="http://schemas.openxmlformats.org/officeDocument/2006/relationships/oleObject" Target="../embeddings/oleObject24.bin"/><Relationship Id="rId20" Type="http://schemas.openxmlformats.org/officeDocument/2006/relationships/image" Target="../media/image11.png"/><Relationship Id="rId29" Type="http://schemas.openxmlformats.org/officeDocument/2006/relationships/image" Target="../media/image19.png"/><Relationship Id="rId1" Type="http://schemas.openxmlformats.org/officeDocument/2006/relationships/vmlDrawing" Target="../drawings/vmlDrawing7.vml"/><Relationship Id="rId6" Type="http://schemas.openxmlformats.org/officeDocument/2006/relationships/audio" Target="P1003W14.WAV" TargetMode="Externa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4.png"/><Relationship Id="rId5" Type="http://schemas.openxmlformats.org/officeDocument/2006/relationships/audio" Target="P1003W18.WAV" TargetMode="External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image" Target="../media/image18.png"/><Relationship Id="rId10" Type="http://schemas.openxmlformats.org/officeDocument/2006/relationships/audio" Target="P1003W17.WAV" TargetMode="External"/><Relationship Id="rId19" Type="http://schemas.openxmlformats.org/officeDocument/2006/relationships/image" Target="../media/image3.png"/><Relationship Id="rId31" Type="http://schemas.openxmlformats.org/officeDocument/2006/relationships/image" Target="../media/image21.png"/><Relationship Id="rId4" Type="http://schemas.openxmlformats.org/officeDocument/2006/relationships/audio" Target="P1003W16.WAV" TargetMode="External"/><Relationship Id="rId9" Type="http://schemas.openxmlformats.org/officeDocument/2006/relationships/audio" Target="P1003W15.WAV" TargetMode="External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image" Target="../media/image17.png"/><Relationship Id="rId30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3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6.bin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3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0.bin"/><Relationship Id="rId12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41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h/imgres?imgurl=http://www.gbp.it/copiasitopv_inlinea/LOGHI/ciba.jpg&amp;imgrefurl=http://www.gbp.it/copiasitopv_inlinea/thenostrefirme.html&amp;h=625&amp;w=996&amp;sz=76&amp;hl=fr&amp;start=2&amp;um=1&amp;tbnid=Gs48rsH1HbD7JM:&amp;tbnh=93&amp;tbnw=149&amp;prev=/images%3Fq%3Dciba%26um%3D1%26hl%3Dfr%26rls%3DGGLJ,GGLJ:2006-31,GGLJ:fr" TargetMode="External"/><Relationship Id="rId3" Type="http://schemas.openxmlformats.org/officeDocument/2006/relationships/hyperlink" Target="http://www.butagaz.fr/Particuliers/Produit/Bouteille/13kg.aspx" TargetMode="External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h/imgres?imgurl=http://www.mybusinessmodel.com/blog/images/0709/orange.jpg&amp;imgrefurl=http://www.mybusinessmodel.com/blog/%3Fcat%3D5&amp;h=400&amp;w=400&amp;sz=7&amp;hl=fr&amp;start=1&amp;um=1&amp;tbnid=m6RDiQyc2HgNyM:&amp;tbnh=124&amp;tbnw=124&amp;prev=/images%3Fq%3Dorange%26um%3D1%26hl%3Dfr%26rls%3DGGLJ,GGLJ:2006-31,GGLJ:fr%26sa%3DN" TargetMode="External"/><Relationship Id="rId11" Type="http://schemas.openxmlformats.org/officeDocument/2006/relationships/image" Target="../media/image27.jpeg"/><Relationship Id="rId5" Type="http://schemas.openxmlformats.org/officeDocument/2006/relationships/image" Target="../media/image24.jpeg"/><Relationship Id="rId10" Type="http://schemas.openxmlformats.org/officeDocument/2006/relationships/hyperlink" Target="http://images.google.ch/imgres?imgurl=http://www.chiquita.com/chiquita/announcements/press_room/Image_library/products/Single_Banana.gif&amp;imgrefurl=http://www.sixthsigma.com/weblog/2006_10_01_blog.htm&amp;h=721&amp;w=439&amp;sz=88&amp;hl=fr&amp;start=4&amp;um=1&amp;tbnid=Mtec6aiRQLdHGM:&amp;tbnh=140&amp;tbnw=85&amp;prev=/images%3Fq%3Dchiquita%26um%3D1%26hl%3Dfr%26rls%3DGGLJ,GGLJ:2006-31,GGLJ:fr%26sa%3DN" TargetMode="External"/><Relationship Id="rId4" Type="http://schemas.openxmlformats.org/officeDocument/2006/relationships/image" Target="../media/image23.png"/><Relationship Id="rId9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image" Target="http://www.cotes-darmor.pref.gouv.fr/print.asp?id=8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h/imgres?imgurl=http://www.festivaldeballons.ch/UserFiles/Image/FIBAC/Logo_Nespresso.gif&amp;imgrefurl=http://www.festivaldeballons.ch/sSponsors.asp%3FLang%3DEN&amp;h=737&amp;w=1200&amp;sz=87&amp;hl=fr&amp;start=3&amp;um=1&amp;tbnid=NUmsaFrhDIfORM:&amp;tbnh=92&amp;tbnw=150&amp;prev=/images%3Fq%3Dnespresso%26um%3D1%26hl%3Dfr%26rls%3DGGLJ,GGLJ:2006-31,GGLJ:fr%26sa%3DN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45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8.bin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49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3" Type="http://schemas.openxmlformats.org/officeDocument/2006/relationships/image" Target="../media/image1.wmf"/><Relationship Id="rId7" Type="http://schemas.openxmlformats.org/officeDocument/2006/relationships/slide" Target="slide10.xml"/><Relationship Id="rId12" Type="http://schemas.openxmlformats.org/officeDocument/2006/relationships/slide" Target="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slide" Target="slide5.xml"/><Relationship Id="rId11" Type="http://schemas.openxmlformats.org/officeDocument/2006/relationships/slide" Target="slide17.xml"/><Relationship Id="rId5" Type="http://schemas.openxmlformats.org/officeDocument/2006/relationships/slide" Target="slide3.xml"/><Relationship Id="rId10" Type="http://schemas.openxmlformats.org/officeDocument/2006/relationships/slide" Target="slide16.xml"/><Relationship Id="rId4" Type="http://schemas.openxmlformats.org/officeDocument/2006/relationships/slide" Target="slide2.xml"/><Relationship Id="rId9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371600"/>
            <a:ext cx="419100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533400" y="1066800"/>
            <a:ext cx="3276600" cy="441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Les</a:t>
            </a:r>
          </a:p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formes</a:t>
            </a:r>
          </a:p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marchés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6934200" cy="685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Economie de marché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30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b="1" u="sng">
                <a:solidFill>
                  <a:srgbClr val="669900"/>
                </a:solidFill>
              </a:rPr>
              <a:t>Modèle idéal du fonctionnement d'une économie de marché</a:t>
            </a:r>
            <a:r>
              <a:rPr lang="fr-CH" altLang="fr-FR" sz="3200" b="1" u="sng">
                <a:solidFill>
                  <a:srgbClr val="669900"/>
                </a:solidFill>
              </a:rPr>
              <a:t> </a:t>
            </a:r>
            <a:endParaRPr lang="fr-FR" altLang="fr-FR" sz="3200" b="1" u="sng">
              <a:solidFill>
                <a:srgbClr val="669900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8305800" cy="107632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200" b="1">
                <a:solidFill>
                  <a:srgbClr val="CC0000"/>
                </a:solidFill>
              </a:rPr>
              <a:t>Le libre jeu des marchés permet d'optimiser la répartition des ressources rares de l'économie.</a:t>
            </a:r>
            <a:endParaRPr lang="fr-FR" altLang="fr-FR" sz="3200" b="1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57200" y="3352800"/>
            <a:ext cx="441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Les consommateurs manifestent leurs désirs et leurs préférences par le canal des variations de prix.</a:t>
            </a:r>
            <a:endParaRPr lang="fr-FR" altLang="fr-FR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495800" y="4800600"/>
            <a:ext cx="4419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Les facteurs de production sont automatiquement et constamment adaptés aux besoins des consommateurs.</a:t>
            </a:r>
            <a:endParaRPr lang="fr-FR" altLang="fr-FR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 rot="-2544089">
            <a:off x="1447800" y="3886200"/>
            <a:ext cx="7467600" cy="519113"/>
          </a:xfrm>
          <a:prstGeom prst="rect">
            <a:avLst/>
          </a:prstGeom>
          <a:solidFill>
            <a:srgbClr val="66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2800" b="1">
                <a:solidFill>
                  <a:schemeClr val="bg1"/>
                </a:solidFill>
                <a:latin typeface="Verdana Ref" pitchFamily="34" charset="0"/>
              </a:rPr>
              <a:t>Commenter ces deux affirmations !</a:t>
            </a:r>
            <a:endParaRPr lang="fr-FR" altLang="fr-FR" sz="2800" b="1">
              <a:solidFill>
                <a:schemeClr val="bg1"/>
              </a:solidFill>
              <a:latin typeface="Verdana Ref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762000" y="57150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 autoUpdateAnimBg="0"/>
      <p:bldP spid="5125" grpId="0" autoUpdateAnimBg="0"/>
      <p:bldP spid="5126" grpId="0" autoUpdateAnimBg="0"/>
      <p:bldP spid="5127" grpId="0" animBg="1" autoUpdateAnimBg="0"/>
      <p:bldP spid="51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6934200" cy="685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Types de marchés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600">
                <a:solidFill>
                  <a:srgbClr val="008000"/>
                </a:solidFill>
              </a:rPr>
              <a:t>Marché libre</a:t>
            </a:r>
            <a:endParaRPr lang="fr-FR" altLang="fr-FR" sz="3600">
              <a:solidFill>
                <a:srgbClr val="008000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33400" y="24384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600">
                <a:solidFill>
                  <a:srgbClr val="CC0000"/>
                </a:solidFill>
              </a:rPr>
              <a:t>Marché dirigé</a:t>
            </a:r>
            <a:endParaRPr lang="fr-FR" altLang="fr-FR" sz="3600">
              <a:solidFill>
                <a:srgbClr val="CC0000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905000" y="4191000"/>
            <a:ext cx="342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600">
                <a:solidFill>
                  <a:srgbClr val="008000"/>
                </a:solidFill>
              </a:rPr>
              <a:t>Marché parfait</a:t>
            </a:r>
            <a:endParaRPr lang="fr-FR" altLang="fr-FR" sz="3600">
              <a:solidFill>
                <a:srgbClr val="008000"/>
              </a:solidFill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905000" y="5257800"/>
            <a:ext cx="342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600">
                <a:solidFill>
                  <a:srgbClr val="CC0000"/>
                </a:solidFill>
              </a:rPr>
              <a:t>Marché imparfait</a:t>
            </a:r>
            <a:endParaRPr lang="fr-FR" altLang="fr-FR" sz="3600">
              <a:solidFill>
                <a:srgbClr val="CC0000"/>
              </a:solidFill>
            </a:endParaRP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76200">
            <a:solidFill>
              <a:srgbClr val="66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733800" y="16002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L'Etat n'intervient pas.</a:t>
            </a:r>
            <a:endParaRPr lang="fr-FR" altLang="fr-FR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733800" y="2514600"/>
            <a:ext cx="441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L'Etat intervient pour influencer ou même fixer les prix.</a:t>
            </a:r>
            <a:endParaRPr lang="fr-FR" altLang="fr-FR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638800" y="4267200"/>
            <a:ext cx="3352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Les vendeurs vendent un produit identique.</a:t>
            </a:r>
            <a:endParaRPr lang="fr-FR" altLang="fr-FR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638800" y="5334000"/>
            <a:ext cx="3352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Les produits ne sont pas substituables aux yeux des acheteurs.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  <p:bldP spid="6149" grpId="0" autoUpdateAnimBg="0"/>
      <p:bldP spid="6150" grpId="0" autoUpdateAnimBg="0"/>
      <p:bldP spid="6152" grpId="0" autoUpdateAnimBg="0"/>
      <p:bldP spid="6153" grpId="0" autoUpdateAnimBg="0"/>
      <p:bldP spid="6154" grpId="0" autoUpdateAnimBg="0"/>
      <p:bldP spid="615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6934200" cy="685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Types de marchés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09600" y="1981200"/>
            <a:ext cx="7696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Lorsque le marché est à la fois libre et parfait, la formation des prix dépend essentiellement du nombre d'acheteurs et de vendeurs en présence.</a:t>
            </a:r>
            <a:endParaRPr lang="fr-FR" altLang="fr-FR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09600" y="38862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Dans ces circonstances, on obtient neuf situations possibles…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24400"/>
            <a:ext cx="2057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990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1143000" y="1600200"/>
          <a:ext cx="49530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Image bitmap" r:id="rId5" imgW="1819529" imgH="3438095" progId="Paint.Picture">
                  <p:embed/>
                </p:oleObj>
              </mc:Choice>
              <mc:Fallback>
                <p:oleObj name="Image bitmap" r:id="rId5" imgW="1819529" imgH="3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00200"/>
                        <a:ext cx="495300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600200" y="3200400"/>
          <a:ext cx="52387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Image bitmap" r:id="rId7" imgW="1628571" imgH="4076190" progId="Paint.Picture">
                  <p:embed/>
                </p:oleObj>
              </mc:Choice>
              <mc:Fallback>
                <p:oleObj name="Image bitmap" r:id="rId7" imgW="1628571" imgH="407619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00400"/>
                        <a:ext cx="52387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28600" y="4724400"/>
            <a:ext cx="2209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28600" y="3048000"/>
            <a:ext cx="2209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228600" y="1371600"/>
            <a:ext cx="2209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01" name="WordArt 9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4800600" cy="685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Les préfixes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667000" y="18288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1">
                <a:solidFill>
                  <a:srgbClr val="CC0000"/>
                </a:solidFill>
              </a:rPr>
              <a:t>Mono</a:t>
            </a:r>
            <a:r>
              <a:rPr lang="fr-CH" altLang="fr-FR" sz="3200" b="1"/>
              <a:t> </a:t>
            </a:r>
            <a:endParaRPr lang="fr-FR" altLang="fr-FR" sz="3200" b="1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667000" y="35814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1">
                <a:solidFill>
                  <a:srgbClr val="CC0000"/>
                </a:solidFill>
              </a:rPr>
              <a:t>Oligo</a:t>
            </a:r>
            <a:r>
              <a:rPr lang="fr-CH" altLang="fr-FR" sz="3200" b="1"/>
              <a:t> </a:t>
            </a:r>
            <a:endParaRPr lang="fr-FR" altLang="fr-FR" sz="3200" b="1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2667000" y="51816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1">
                <a:solidFill>
                  <a:srgbClr val="CC0000"/>
                </a:solidFill>
              </a:rPr>
              <a:t>Poly </a:t>
            </a:r>
            <a:endParaRPr lang="fr-FR" altLang="fr-FR" sz="3200" b="1">
              <a:solidFill>
                <a:srgbClr val="CC0000"/>
              </a:solidFill>
            </a:endParaRP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114800" y="1905000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1 seul.</a:t>
            </a:r>
            <a:endParaRPr lang="fr-FR" altLang="fr-FR"/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4114800" y="3657600"/>
            <a:ext cx="4267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Quelques-uns , peu nombreux, ils se connaissent.</a:t>
            </a:r>
            <a:endParaRPr lang="fr-FR" altLang="fr-FR"/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4114800" y="5257800"/>
            <a:ext cx="4267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Nombreux, ils ne se connaissent pas.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autoUpdateAnimBg="0"/>
      <p:bldP spid="8203" grpId="0" autoUpdateAnimBg="0"/>
      <p:bldP spid="8204" grpId="0" autoUpdateAnimBg="0"/>
      <p:bldP spid="8205" grpId="0" autoUpdateAnimBg="0"/>
      <p:bldP spid="8206" grpId="0" autoUpdateAnimBg="0"/>
      <p:bldP spid="820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S0033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1843088" cy="187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43400"/>
            <a:ext cx="17526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819400" y="24384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1">
                <a:solidFill>
                  <a:srgbClr val="CC0000"/>
                </a:solidFill>
              </a:rPr>
              <a:t>Pole</a:t>
            </a:r>
            <a:r>
              <a:rPr lang="fr-CH" altLang="fr-FR" sz="3200" b="1"/>
              <a:t> </a:t>
            </a:r>
            <a:endParaRPr lang="fr-FR" altLang="fr-FR" sz="3200" b="1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267200" y="2514600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… du grec polein, </a:t>
            </a:r>
            <a:r>
              <a:rPr lang="fr-CH" altLang="fr-FR" b="1" u="sng"/>
              <a:t>vendre</a:t>
            </a:r>
            <a:r>
              <a:rPr lang="fr-CH" altLang="fr-FR"/>
              <a:t>.</a:t>
            </a:r>
            <a:endParaRPr lang="fr-FR" altLang="fr-FR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819400" y="5105400"/>
            <a:ext cx="121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3200" b="1">
                <a:solidFill>
                  <a:srgbClr val="CC0000"/>
                </a:solidFill>
              </a:rPr>
              <a:t>Psone</a:t>
            </a:r>
            <a:r>
              <a:rPr lang="fr-CH" altLang="fr-FR" sz="3200" b="1"/>
              <a:t> </a:t>
            </a:r>
            <a:endParaRPr lang="fr-FR" altLang="fr-FR" sz="3200" b="1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267200" y="5181600"/>
            <a:ext cx="4572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/>
              <a:t>… du grec opsônion,  </a:t>
            </a:r>
          </a:p>
          <a:p>
            <a:r>
              <a:rPr lang="fr-CH" altLang="fr-FR"/>
              <a:t>                  </a:t>
            </a:r>
            <a:r>
              <a:rPr lang="fr-CH" altLang="fr-FR" b="1" u="sng"/>
              <a:t>approvisionnement</a:t>
            </a:r>
            <a:r>
              <a:rPr lang="fr-CH" altLang="fr-FR"/>
              <a:t>.</a:t>
            </a:r>
            <a:endParaRPr lang="fr-FR" altLang="fr-FR"/>
          </a:p>
        </p:txBody>
      </p:sp>
      <p:sp>
        <p:nvSpPr>
          <p:cNvPr id="9224" name="WordArt 8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4800600" cy="5889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Les suffixes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1" grpId="0" autoUpdateAnimBg="0"/>
      <p:bldP spid="9222" grpId="0" autoUpdateAnimBg="0"/>
      <p:bldP spid="922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277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10278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6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279" name="Picture 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80" name="Group 40"/>
          <p:cNvGrpSpPr>
            <a:grpSpLocks/>
          </p:cNvGrpSpPr>
          <p:nvPr/>
        </p:nvGrpSpPr>
        <p:grpSpPr bwMode="auto">
          <a:xfrm>
            <a:off x="3048000" y="868363"/>
            <a:ext cx="1385888" cy="852487"/>
            <a:chOff x="1895" y="507"/>
            <a:chExt cx="873" cy="537"/>
          </a:xfrm>
        </p:grpSpPr>
        <p:pic>
          <p:nvPicPr>
            <p:cNvPr id="10281" name="Picture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0282" name="Object 42"/>
            <p:cNvGraphicFramePr>
              <a:graphicFrameLocks noChangeAspect="1"/>
            </p:cNvGraphicFramePr>
            <p:nvPr/>
          </p:nvGraphicFramePr>
          <p:xfrm>
            <a:off x="1895" y="50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7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50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83" name="Group 43"/>
          <p:cNvGrpSpPr>
            <a:grpSpLocks/>
          </p:cNvGrpSpPr>
          <p:nvPr/>
        </p:nvGrpSpPr>
        <p:grpSpPr bwMode="auto">
          <a:xfrm>
            <a:off x="4876800" y="838200"/>
            <a:ext cx="1808163" cy="881063"/>
            <a:chOff x="2925" y="489"/>
            <a:chExt cx="1139" cy="555"/>
          </a:xfrm>
        </p:grpSpPr>
        <p:pic>
          <p:nvPicPr>
            <p:cNvPr id="10284" name="Picture 4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89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0285" name="Object 45"/>
            <p:cNvGraphicFramePr>
              <a:graphicFrameLocks noChangeAspect="1"/>
            </p:cNvGraphicFramePr>
            <p:nvPr/>
          </p:nvGraphicFramePr>
          <p:xfrm>
            <a:off x="3437" y="503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8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" y="503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286" name="Picture 4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87" name="Group 47"/>
          <p:cNvGrpSpPr>
            <a:grpSpLocks/>
          </p:cNvGrpSpPr>
          <p:nvPr/>
        </p:nvGrpSpPr>
        <p:grpSpPr bwMode="auto">
          <a:xfrm>
            <a:off x="7010400" y="762000"/>
            <a:ext cx="1860550" cy="954088"/>
            <a:chOff x="4188" y="443"/>
            <a:chExt cx="1172" cy="601"/>
          </a:xfrm>
        </p:grpSpPr>
        <p:pic>
          <p:nvPicPr>
            <p:cNvPr id="10288" name="Picture 4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443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9" name="Picture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90" name="Group 50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10291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0292" name="Object 52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9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293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94" name="Group 54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10295" name="Picture 55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6" name="Picture 5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297" name="Line 5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298" name="Line 5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300" name="Line 60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301" name="Line 61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302" name="Line 6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303" name="Line 6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304" name="Line 6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305" name="Line 6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1003N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3" y="26035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P1003N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612775"/>
            <a:ext cx="12954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1003N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4883150"/>
            <a:ext cx="1600200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P1003N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54550"/>
            <a:ext cx="1371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P1003N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908300"/>
            <a:ext cx="1219200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P1003N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404813"/>
            <a:ext cx="14478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P1003N2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2832100"/>
            <a:ext cx="819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P1003N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688975"/>
            <a:ext cx="820737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P1003N2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654550"/>
            <a:ext cx="137160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1003N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3" y="26035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P1003N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612775"/>
            <a:ext cx="12954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1003N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4883150"/>
            <a:ext cx="1600200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P1003N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54550"/>
            <a:ext cx="1371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P1003N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908300"/>
            <a:ext cx="1219200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P1003N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404813"/>
            <a:ext cx="14478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P1003N2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2832100"/>
            <a:ext cx="819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P1003N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688975"/>
            <a:ext cx="820737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P1003N2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654550"/>
            <a:ext cx="137160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468313" y="1700213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Production de fruits face aux conserveries</a:t>
            </a:r>
            <a:endParaRPr lang="fr-FR" altLang="fr-FR" sz="1800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132138" y="1700213"/>
            <a:ext cx="2159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TGV dans le monde</a:t>
            </a:r>
            <a:endParaRPr lang="fr-FR" altLang="fr-FR" sz="1800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084888" y="1700213"/>
            <a:ext cx="2159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Satellites et lanceurs</a:t>
            </a:r>
            <a:endParaRPr lang="fr-FR" altLang="fr-FR" sz="1800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541338" y="3717925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Producteur de tabac face à une régie</a:t>
            </a:r>
            <a:endParaRPr lang="fr-FR" altLang="fr-FR" sz="1800"/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132138" y="3717925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Appareil photos Polaroid</a:t>
            </a:r>
            <a:endParaRPr lang="fr-FR" altLang="fr-FR" sz="1800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6011863" y="3717925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Dassault et ses avions de combat</a:t>
            </a:r>
            <a:endParaRPr lang="fr-FR" altLang="fr-FR" sz="1800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541338" y="5949950"/>
            <a:ext cx="215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La Bourse</a:t>
            </a:r>
            <a:endParaRPr lang="fr-FR" altLang="fr-FR" sz="1800"/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276600" y="5949950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Construction d’un barrage</a:t>
            </a:r>
            <a:endParaRPr lang="fr-FR" altLang="fr-FR" sz="1800"/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6011863" y="5949950"/>
            <a:ext cx="215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/>
              <a:t>Industrie automobile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19200" y="836613"/>
            <a:ext cx="6629400" cy="517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fr-CH" altLang="fr-FR" sz="16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Placer les étiquettes « titres »  sur le carton joint.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Demander au professeur le carton avec les titres et vérifier.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Placer sur ce carton les étiquettes « images » (indices vocaux à disposition sur l'ordinateur).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Placer sur l'autre carton les étiquettes « textes ».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Faire vérifier les deux cartons lorsque toutes les étiquettes sont placées.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Compléter à la main la grille personnelle.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Imaginer deux autres exemples pour chaque type de marché.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Placer les étiquettes « graphiques » sur un carton vide (ou dessiner les courbes d’offre et de demande pour tous les cas sur une feuille ad hoc).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Comparer et analyser les prix d’équilibre sur les graphiques.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Trouver des mesures permettant de limiter la puissance des monopoles.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fr-CH" altLang="fr-FR" sz="1600">
                <a:latin typeface="Times New Roman" panose="02020603050405020304" pitchFamily="18" charset="0"/>
              </a:rPr>
              <a:t>Trouver des cas où les monopoles simples sont souhaitables.</a:t>
            </a:r>
          </a:p>
          <a:p>
            <a:pPr eaLnBrk="1" hangingPunct="1">
              <a:spcBef>
                <a:spcPct val="50000"/>
              </a:spcBef>
            </a:pPr>
            <a:endParaRPr lang="fr-FR" altLang="fr-FR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295400" y="584200"/>
            <a:ext cx="161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u="sng"/>
              <a:t>Consignes</a:t>
            </a:r>
            <a:r>
              <a:rPr lang="fr-CH" altLang="fr-FR"/>
              <a:t>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4800600" cy="5889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Corrigé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397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15398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6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5399" name="Picture 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400" name="Group 40"/>
          <p:cNvGrpSpPr>
            <a:grpSpLocks/>
          </p:cNvGrpSpPr>
          <p:nvPr/>
        </p:nvGrpSpPr>
        <p:grpSpPr bwMode="auto">
          <a:xfrm>
            <a:off x="3048000" y="868363"/>
            <a:ext cx="1385888" cy="852487"/>
            <a:chOff x="1895" y="507"/>
            <a:chExt cx="873" cy="537"/>
          </a:xfrm>
        </p:grpSpPr>
        <p:pic>
          <p:nvPicPr>
            <p:cNvPr id="15401" name="Picture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5402" name="Object 42"/>
            <p:cNvGraphicFramePr>
              <a:graphicFrameLocks noChangeAspect="1"/>
            </p:cNvGraphicFramePr>
            <p:nvPr/>
          </p:nvGraphicFramePr>
          <p:xfrm>
            <a:off x="1895" y="50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7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50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4876800" y="838200"/>
            <a:ext cx="1808163" cy="881063"/>
            <a:chOff x="2925" y="489"/>
            <a:chExt cx="1139" cy="555"/>
          </a:xfrm>
        </p:grpSpPr>
        <p:pic>
          <p:nvPicPr>
            <p:cNvPr id="15404" name="Picture 4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89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5405" name="Object 45"/>
            <p:cNvGraphicFramePr>
              <a:graphicFrameLocks noChangeAspect="1"/>
            </p:cNvGraphicFramePr>
            <p:nvPr/>
          </p:nvGraphicFramePr>
          <p:xfrm>
            <a:off x="3437" y="503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8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" y="503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5406" name="Picture 4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407" name="Group 47"/>
          <p:cNvGrpSpPr>
            <a:grpSpLocks/>
          </p:cNvGrpSpPr>
          <p:nvPr/>
        </p:nvGrpSpPr>
        <p:grpSpPr bwMode="auto">
          <a:xfrm>
            <a:off x="7010400" y="762000"/>
            <a:ext cx="1860550" cy="954088"/>
            <a:chOff x="4188" y="443"/>
            <a:chExt cx="1172" cy="601"/>
          </a:xfrm>
        </p:grpSpPr>
        <p:pic>
          <p:nvPicPr>
            <p:cNvPr id="15408" name="Picture 4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443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409" name="Picture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410" name="Group 50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15411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5412" name="Object 52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9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5413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414" name="Group 54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15415" name="Picture 55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416" name="Picture 5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17" name="Line 5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18" name="Line 5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19" name="Rectangle 5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420" name="Line 60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21" name="Line 61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22" name="Line 6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23" name="Line 6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24" name="Line 6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425" name="Line 6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6421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16422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64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6423" name="Picture 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424" name="Picture 4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8" y="1130300"/>
            <a:ext cx="584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425" name="Object 41"/>
          <p:cNvGraphicFramePr>
            <a:graphicFrameLocks noChangeAspect="1"/>
          </p:cNvGraphicFramePr>
          <p:nvPr/>
        </p:nvGraphicFramePr>
        <p:xfrm>
          <a:off x="3048000" y="868363"/>
          <a:ext cx="3063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5" name="Image bitmap" r:id="rId7" imgW="1819529" imgH="3438095" progId="Paint.Picture">
                  <p:embed/>
                </p:oleObj>
              </mc:Choice>
              <mc:Fallback>
                <p:oleObj name="Image bitmap" r:id="rId7" imgW="1819529" imgH="3438095" progId="Paint.Picture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868363"/>
                        <a:ext cx="3063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26" name="Picture 4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38200"/>
            <a:ext cx="614363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427" name="Object 43"/>
          <p:cNvGraphicFramePr>
            <a:graphicFrameLocks noChangeAspect="1"/>
          </p:cNvGraphicFramePr>
          <p:nvPr/>
        </p:nvGraphicFramePr>
        <p:xfrm>
          <a:off x="5689600" y="860425"/>
          <a:ext cx="3254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6" name="Image bitmap" r:id="rId9" imgW="1628571" imgH="4076190" progId="Paint.Picture">
                  <p:embed/>
                </p:oleObj>
              </mc:Choice>
              <mc:Fallback>
                <p:oleObj name="Image bitmap" r:id="rId9" imgW="1628571" imgH="4076190" progId="Paint.Picture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860425"/>
                        <a:ext cx="325438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28" name="Picture 4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1128713"/>
            <a:ext cx="584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29" name="Picture 4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762000"/>
            <a:ext cx="1276350" cy="89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30" name="Picture 4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1125538"/>
            <a:ext cx="584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431" name="Group 47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16432" name="Picture 4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6433" name="Object 49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67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6434" name="Picture 5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435" name="Group 51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16436" name="Picture 5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437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438" name="Line 54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39" name="Line 55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40" name="Rectangle 56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6441" name="Picture 57" descr="P1003N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2" name="Picture 58" descr="P1003N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429000"/>
            <a:ext cx="12954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3" name="Picture 59" descr="P1003N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257800"/>
            <a:ext cx="1600200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4" name="Picture 60" descr="P1003N2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1371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5" name="Picture 61" descr="P1003N2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81600"/>
            <a:ext cx="1219200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6" name="Picture 62" descr="P1003N2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14478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7" name="Picture 63" descr="P1003N2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057400"/>
            <a:ext cx="819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8" name="Picture 64" descr="P1003N2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7600"/>
            <a:ext cx="820738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49" name="Picture 65" descr="P1003N29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105400"/>
            <a:ext cx="137160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50" name="Line 66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51" name="Line 67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52" name="Line 68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16453" name="Group 69"/>
          <p:cNvGrpSpPr>
            <a:grpSpLocks/>
          </p:cNvGrpSpPr>
          <p:nvPr/>
        </p:nvGrpSpPr>
        <p:grpSpPr bwMode="auto">
          <a:xfrm>
            <a:off x="381000" y="2895600"/>
            <a:ext cx="1752600" cy="3468688"/>
            <a:chOff x="240" y="1824"/>
            <a:chExt cx="1104" cy="2185"/>
          </a:xfrm>
        </p:grpSpPr>
        <p:sp>
          <p:nvSpPr>
            <p:cNvPr id="16454" name="Text Box 70"/>
            <p:cNvSpPr txBox="1">
              <a:spLocks noChangeArrowheads="1"/>
            </p:cNvSpPr>
            <p:nvPr/>
          </p:nvSpPr>
          <p:spPr bwMode="auto">
            <a:xfrm>
              <a:off x="240" y="1824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16455" name="Text Box 71"/>
            <p:cNvSpPr txBox="1">
              <a:spLocks noChangeArrowheads="1"/>
            </p:cNvSpPr>
            <p:nvPr/>
          </p:nvSpPr>
          <p:spPr bwMode="auto">
            <a:xfrm>
              <a:off x="240" y="2803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16456" name="Text Box 72"/>
            <p:cNvSpPr txBox="1">
              <a:spLocks noChangeArrowheads="1"/>
            </p:cNvSpPr>
            <p:nvPr/>
          </p:nvSpPr>
          <p:spPr bwMode="auto">
            <a:xfrm>
              <a:off x="240" y="377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</p:grpSp>
      <p:sp>
        <p:nvSpPr>
          <p:cNvPr id="16457" name="Line 7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58" name="Line 7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6459" name="Line 7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16460" name="Group 76"/>
          <p:cNvGrpSpPr>
            <a:grpSpLocks/>
          </p:cNvGrpSpPr>
          <p:nvPr/>
        </p:nvGrpSpPr>
        <p:grpSpPr bwMode="auto">
          <a:xfrm>
            <a:off x="2514600" y="457200"/>
            <a:ext cx="6172200" cy="366713"/>
            <a:chOff x="1584" y="288"/>
            <a:chExt cx="3888" cy="231"/>
          </a:xfrm>
        </p:grpSpPr>
        <p:sp>
          <p:nvSpPr>
            <p:cNvPr id="16461" name="Text Box 77"/>
            <p:cNvSpPr txBox="1">
              <a:spLocks noChangeArrowheads="1"/>
            </p:cNvSpPr>
            <p:nvPr/>
          </p:nvSpPr>
          <p:spPr bwMode="auto">
            <a:xfrm>
              <a:off x="1584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16462" name="Text Box 78"/>
            <p:cNvSpPr txBox="1">
              <a:spLocks noChangeArrowheads="1"/>
            </p:cNvSpPr>
            <p:nvPr/>
          </p:nvSpPr>
          <p:spPr bwMode="auto">
            <a:xfrm>
              <a:off x="292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16463" name="Text Box 79"/>
            <p:cNvSpPr txBox="1">
              <a:spLocks noChangeArrowheads="1"/>
            </p:cNvSpPr>
            <p:nvPr/>
          </p:nvSpPr>
          <p:spPr bwMode="auto">
            <a:xfrm>
              <a:off x="436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1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bilatéral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contrarié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Monopole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contrarié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bilatéral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Oligopsone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Monopole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anose="02020603050405020304" pitchFamily="18" charset="0"/>
                        </a:rPr>
                        <a:t>Concurrence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anose="02020603050405020304" pitchFamily="18" charset="0"/>
                        </a:rPr>
                        <a:t>Pure et parfaite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7445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17446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80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47" name="Picture 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448" name="Group 40"/>
          <p:cNvGrpSpPr>
            <a:grpSpLocks/>
          </p:cNvGrpSpPr>
          <p:nvPr/>
        </p:nvGrpSpPr>
        <p:grpSpPr bwMode="auto">
          <a:xfrm>
            <a:off x="3048000" y="868363"/>
            <a:ext cx="1385888" cy="852487"/>
            <a:chOff x="1895" y="507"/>
            <a:chExt cx="873" cy="537"/>
          </a:xfrm>
        </p:grpSpPr>
        <p:pic>
          <p:nvPicPr>
            <p:cNvPr id="17449" name="Picture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7450" name="Object 42"/>
            <p:cNvGraphicFramePr>
              <a:graphicFrameLocks noChangeAspect="1"/>
            </p:cNvGraphicFramePr>
            <p:nvPr/>
          </p:nvGraphicFramePr>
          <p:xfrm>
            <a:off x="1895" y="50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81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50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51" name="Group 43"/>
          <p:cNvGrpSpPr>
            <a:grpSpLocks/>
          </p:cNvGrpSpPr>
          <p:nvPr/>
        </p:nvGrpSpPr>
        <p:grpSpPr bwMode="auto">
          <a:xfrm>
            <a:off x="4876800" y="838200"/>
            <a:ext cx="1808163" cy="881063"/>
            <a:chOff x="2925" y="489"/>
            <a:chExt cx="1139" cy="555"/>
          </a:xfrm>
        </p:grpSpPr>
        <p:pic>
          <p:nvPicPr>
            <p:cNvPr id="17452" name="Picture 4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89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7453" name="Object 45"/>
            <p:cNvGraphicFramePr>
              <a:graphicFrameLocks noChangeAspect="1"/>
            </p:cNvGraphicFramePr>
            <p:nvPr/>
          </p:nvGraphicFramePr>
          <p:xfrm>
            <a:off x="3437" y="503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82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" y="503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54" name="Picture 4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455" name="Group 47"/>
          <p:cNvGrpSpPr>
            <a:grpSpLocks/>
          </p:cNvGrpSpPr>
          <p:nvPr/>
        </p:nvGrpSpPr>
        <p:grpSpPr bwMode="auto">
          <a:xfrm>
            <a:off x="7010400" y="762000"/>
            <a:ext cx="1860550" cy="954088"/>
            <a:chOff x="4188" y="443"/>
            <a:chExt cx="1172" cy="601"/>
          </a:xfrm>
        </p:grpSpPr>
        <p:pic>
          <p:nvPicPr>
            <p:cNvPr id="17456" name="Picture 4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443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57" name="Picture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458" name="Group 50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17459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7460" name="Object 52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83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61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462" name="Group 54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17463" name="Picture 55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64" name="Picture 5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465" name="Line 5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66" name="Line 5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67" name="Rectangle 5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68" name="Line 60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69" name="Line 61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70" name="Line 6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71" name="Line 6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72" name="Line 6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73" name="Line 6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7474" name="Text Box 66"/>
          <p:cNvSpPr txBox="1">
            <a:spLocks noChangeArrowheads="1"/>
          </p:cNvSpPr>
          <p:nvPr/>
        </p:nvSpPr>
        <p:spPr bwMode="auto">
          <a:xfrm>
            <a:off x="381000" y="28956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7475" name="Text Box 67"/>
          <p:cNvSpPr txBox="1">
            <a:spLocks noChangeArrowheads="1"/>
          </p:cNvSpPr>
          <p:nvPr/>
        </p:nvSpPr>
        <p:spPr bwMode="auto">
          <a:xfrm>
            <a:off x="381000" y="4449763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7476" name="Text Box 68"/>
          <p:cNvSpPr txBox="1">
            <a:spLocks noChangeArrowheads="1"/>
          </p:cNvSpPr>
          <p:nvPr/>
        </p:nvSpPr>
        <p:spPr bwMode="auto">
          <a:xfrm>
            <a:off x="381000" y="5997575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7477" name="Text Box 69"/>
          <p:cNvSpPr txBox="1">
            <a:spLocks noChangeArrowheads="1"/>
          </p:cNvSpPr>
          <p:nvPr/>
        </p:nvSpPr>
        <p:spPr bwMode="auto">
          <a:xfrm>
            <a:off x="25146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7478" name="Text Box 70"/>
          <p:cNvSpPr txBox="1">
            <a:spLocks noChangeArrowheads="1"/>
          </p:cNvSpPr>
          <p:nvPr/>
        </p:nvSpPr>
        <p:spPr bwMode="auto">
          <a:xfrm>
            <a:off x="4648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7479" name="Text Box 71"/>
          <p:cNvSpPr txBox="1">
            <a:spLocks noChangeArrowheads="1"/>
          </p:cNvSpPr>
          <p:nvPr/>
        </p:nvSpPr>
        <p:spPr bwMode="auto">
          <a:xfrm>
            <a:off x="6934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bilatéral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Renault Mégame Gendarmerie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Puma Armée de Air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 contrarié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Appel offre dans bâtiment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(Etat Collectivités territoriales</a:t>
                      </a: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Fourniture bureau/A pour les administrations 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Concours Administratif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contrarié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Electricité industrielle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ferroviaire de voitures neuves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 bilatéral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Marché des biens industriels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Excavatrices, machines pressing, centrale achats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Oligopsone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Fabricants coffrages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Maçon + collectivités territoriales</a:t>
                      </a: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Tabac, Electricité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Automobile, Assurance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Concurrence pure et parfaite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Viennoiserie, Pizzas Restauration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8469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18470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4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471" name="Picture 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472" name="Group 40"/>
          <p:cNvGrpSpPr>
            <a:grpSpLocks/>
          </p:cNvGrpSpPr>
          <p:nvPr/>
        </p:nvGrpSpPr>
        <p:grpSpPr bwMode="auto">
          <a:xfrm>
            <a:off x="3048000" y="868363"/>
            <a:ext cx="1385888" cy="852487"/>
            <a:chOff x="1895" y="507"/>
            <a:chExt cx="873" cy="537"/>
          </a:xfrm>
        </p:grpSpPr>
        <p:pic>
          <p:nvPicPr>
            <p:cNvPr id="18473" name="Picture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8474" name="Object 42"/>
            <p:cNvGraphicFramePr>
              <a:graphicFrameLocks noChangeAspect="1"/>
            </p:cNvGraphicFramePr>
            <p:nvPr/>
          </p:nvGraphicFramePr>
          <p:xfrm>
            <a:off x="1895" y="50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5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50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75" name="Group 43"/>
          <p:cNvGrpSpPr>
            <a:grpSpLocks/>
          </p:cNvGrpSpPr>
          <p:nvPr/>
        </p:nvGrpSpPr>
        <p:grpSpPr bwMode="auto">
          <a:xfrm>
            <a:off x="4876800" y="838200"/>
            <a:ext cx="1808163" cy="881063"/>
            <a:chOff x="2925" y="489"/>
            <a:chExt cx="1139" cy="555"/>
          </a:xfrm>
        </p:grpSpPr>
        <p:pic>
          <p:nvPicPr>
            <p:cNvPr id="18476" name="Picture 4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89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8477" name="Object 45"/>
            <p:cNvGraphicFramePr>
              <a:graphicFrameLocks noChangeAspect="1"/>
            </p:cNvGraphicFramePr>
            <p:nvPr/>
          </p:nvGraphicFramePr>
          <p:xfrm>
            <a:off x="3437" y="503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6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" y="503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478" name="Picture 4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479" name="Group 47"/>
          <p:cNvGrpSpPr>
            <a:grpSpLocks/>
          </p:cNvGrpSpPr>
          <p:nvPr/>
        </p:nvGrpSpPr>
        <p:grpSpPr bwMode="auto">
          <a:xfrm>
            <a:off x="7010400" y="762000"/>
            <a:ext cx="1860550" cy="954088"/>
            <a:chOff x="4188" y="443"/>
            <a:chExt cx="1172" cy="601"/>
          </a:xfrm>
        </p:grpSpPr>
        <p:pic>
          <p:nvPicPr>
            <p:cNvPr id="18480" name="Picture 4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443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81" name="Picture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482" name="Group 50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18483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8484" name="Object 52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7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485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486" name="Group 54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18487" name="Picture 55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88" name="Picture 5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489" name="Line 5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0" name="Line 5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1" name="Rectangle 5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92" name="Line 60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3" name="Line 61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4" name="Line 6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5" name="Line 6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6" name="Line 6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7" name="Line 6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8498" name="Text Box 66"/>
          <p:cNvSpPr txBox="1">
            <a:spLocks noChangeArrowheads="1"/>
          </p:cNvSpPr>
          <p:nvPr/>
        </p:nvSpPr>
        <p:spPr bwMode="auto">
          <a:xfrm>
            <a:off x="381000" y="28956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8499" name="Text Box 67"/>
          <p:cNvSpPr txBox="1">
            <a:spLocks noChangeArrowheads="1"/>
          </p:cNvSpPr>
          <p:nvPr/>
        </p:nvSpPr>
        <p:spPr bwMode="auto">
          <a:xfrm>
            <a:off x="381000" y="4449763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8500" name="Text Box 68"/>
          <p:cNvSpPr txBox="1">
            <a:spLocks noChangeArrowheads="1"/>
          </p:cNvSpPr>
          <p:nvPr/>
        </p:nvSpPr>
        <p:spPr bwMode="auto">
          <a:xfrm>
            <a:off x="381000" y="5997575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8501" name="Text Box 69"/>
          <p:cNvSpPr txBox="1">
            <a:spLocks noChangeArrowheads="1"/>
          </p:cNvSpPr>
          <p:nvPr/>
        </p:nvSpPr>
        <p:spPr bwMode="auto">
          <a:xfrm>
            <a:off x="25146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8502" name="Text Box 70"/>
          <p:cNvSpPr txBox="1">
            <a:spLocks noChangeArrowheads="1"/>
          </p:cNvSpPr>
          <p:nvPr/>
        </p:nvSpPr>
        <p:spPr bwMode="auto">
          <a:xfrm>
            <a:off x="4648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8503" name="Text Box 71"/>
          <p:cNvSpPr txBox="1">
            <a:spLocks noChangeArrowheads="1"/>
          </p:cNvSpPr>
          <p:nvPr/>
        </p:nvSpPr>
        <p:spPr bwMode="auto">
          <a:xfrm>
            <a:off x="6934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1003W12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971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1003W13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1003W14.WAV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03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1003W15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48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1003W16.WAV">
            <a:hlinkClick r:id="" action="ppaction://media"/>
          </p:cNvPr>
          <p:cNvPicPr>
            <a:picLocks noRot="1" noChangeAspect="1" noChangeArrowheads="1"/>
          </p:cNvPicPr>
          <p:nvPr>
            <a:audioFile r:link="rId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06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1003W17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648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1003W18.WAV">
            <a:hlinkClick r:id="" action="ppaction://media"/>
          </p:cNvPr>
          <p:cNvPicPr>
            <a:picLocks noRot="1" noChangeAspect="1" noChangeArrowheads="1"/>
          </p:cNvPicPr>
          <p:nvPr>
            <a:audioFile r:link="rId7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03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1003W20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48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1003W19.WAV">
            <a:hlinkClick r:id="" action="ppaction://media"/>
          </p:cNvPr>
          <p:cNvPicPr>
            <a:picLocks noRot="1" noChangeAspect="1" noChangeArrowheads="1"/>
          </p:cNvPicPr>
          <p:nvPr>
            <a:audioFile r:link="rId9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12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11" descr="P1003N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5146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P1003N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2000"/>
            <a:ext cx="12954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9" name="Picture 13" descr="P1003N2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267200"/>
            <a:ext cx="1600200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 descr="P1003N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371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1" name="Picture 15" descr="P1003N2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698750"/>
            <a:ext cx="1219200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2" name="Picture 16" descr="P1003N2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762000"/>
            <a:ext cx="14478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3" name="Picture 17" descr="P1003N2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74925"/>
            <a:ext cx="819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4" name="Picture 18" descr="P1003N2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85800"/>
            <a:ext cx="820738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5" name="Picture 19" descr="P1003N2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0"/>
            <a:ext cx="137160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457200" y="6096000"/>
            <a:ext cx="68580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000"/>
              <a:t>Tiré du CD-ROM "La Bourse mode d'emploi" Elf Aquitaine et France Info</a:t>
            </a:r>
          </a:p>
          <a:p>
            <a:pPr>
              <a:spcBef>
                <a:spcPct val="50000"/>
              </a:spcBef>
            </a:pPr>
            <a:r>
              <a:rPr lang="fr-CH" altLang="fr-FR" sz="1000"/>
              <a:t>Voix de Jean-Pierre Gaillard</a:t>
            </a:r>
            <a:endParaRPr lang="fr-FR" altLang="fr-FR" sz="1000"/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4838700" y="5715000"/>
            <a:ext cx="3733800" cy="65087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3600"/>
              <a:t>Indices</a:t>
            </a:r>
            <a:endParaRPr lang="fr-FR" altLang="fr-FR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194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5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80" fill="hold"/>
                                        <p:tgtEl>
                                          <p:spTgt spid="194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5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820" fill="hold"/>
                                        <p:tgtEl>
                                          <p:spTgt spid="19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960" fill="hold"/>
                                        <p:tgtEl>
                                          <p:spTgt spid="194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1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420" fill="hold"/>
                                        <p:tgtEl>
                                          <p:spTgt spid="194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2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7960" fill="hold"/>
                                        <p:tgtEl>
                                          <p:spTgt spid="194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3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6940" fill="hold"/>
                                        <p:tgtEl>
                                          <p:spTgt spid="194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4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5320" fill="hold"/>
                                        <p:tgtEl>
                                          <p:spTgt spid="194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5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5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00" fill="hold"/>
                                        <p:tgtEl>
                                          <p:spTgt spid="194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6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0517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20518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0" name="Image bitmap" r:id="rId12" imgW="1819529" imgH="3438095" progId="Paint.Picture">
                    <p:embed/>
                  </p:oleObj>
                </mc:Choice>
                <mc:Fallback>
                  <p:oleObj name="Image bitmap" r:id="rId12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0519" name="Picture 39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520" name="Group 40"/>
          <p:cNvGrpSpPr>
            <a:grpSpLocks/>
          </p:cNvGrpSpPr>
          <p:nvPr/>
        </p:nvGrpSpPr>
        <p:grpSpPr bwMode="auto">
          <a:xfrm>
            <a:off x="3048000" y="868363"/>
            <a:ext cx="1385888" cy="852487"/>
            <a:chOff x="1895" y="507"/>
            <a:chExt cx="873" cy="537"/>
          </a:xfrm>
        </p:grpSpPr>
        <p:pic>
          <p:nvPicPr>
            <p:cNvPr id="20521" name="Picture 41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0522" name="Object 42"/>
            <p:cNvGraphicFramePr>
              <a:graphicFrameLocks noChangeAspect="1"/>
            </p:cNvGraphicFramePr>
            <p:nvPr/>
          </p:nvGraphicFramePr>
          <p:xfrm>
            <a:off x="1895" y="50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1" name="Image bitmap" r:id="rId16" imgW="1819529" imgH="3438095" progId="Paint.Picture">
                    <p:embed/>
                  </p:oleObj>
                </mc:Choice>
                <mc:Fallback>
                  <p:oleObj name="Image bitmap" r:id="rId16" imgW="1819529" imgH="3438095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50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23" name="Group 43"/>
          <p:cNvGrpSpPr>
            <a:grpSpLocks/>
          </p:cNvGrpSpPr>
          <p:nvPr/>
        </p:nvGrpSpPr>
        <p:grpSpPr bwMode="auto">
          <a:xfrm>
            <a:off x="4876800" y="838200"/>
            <a:ext cx="1808163" cy="881063"/>
            <a:chOff x="2925" y="489"/>
            <a:chExt cx="1139" cy="555"/>
          </a:xfrm>
        </p:grpSpPr>
        <p:pic>
          <p:nvPicPr>
            <p:cNvPr id="20524" name="Picture 44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89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0525" name="Object 45"/>
            <p:cNvGraphicFramePr>
              <a:graphicFrameLocks noChangeAspect="1"/>
            </p:cNvGraphicFramePr>
            <p:nvPr/>
          </p:nvGraphicFramePr>
          <p:xfrm>
            <a:off x="3437" y="503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2" name="Image bitmap" r:id="rId18" imgW="1628571" imgH="4076190" progId="Paint.Picture">
                    <p:embed/>
                  </p:oleObj>
                </mc:Choice>
                <mc:Fallback>
                  <p:oleObj name="Image bitmap" r:id="rId18" imgW="1628571" imgH="4076190" progId="Paint.Picture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" y="503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0526" name="Picture 46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527" name="Group 47"/>
          <p:cNvGrpSpPr>
            <a:grpSpLocks/>
          </p:cNvGrpSpPr>
          <p:nvPr/>
        </p:nvGrpSpPr>
        <p:grpSpPr bwMode="auto">
          <a:xfrm>
            <a:off x="7010400" y="762000"/>
            <a:ext cx="1860550" cy="954088"/>
            <a:chOff x="4188" y="443"/>
            <a:chExt cx="1172" cy="601"/>
          </a:xfrm>
        </p:grpSpPr>
        <p:pic>
          <p:nvPicPr>
            <p:cNvPr id="20528" name="Picture 48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443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9" name="Picture 49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530" name="Group 50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20531" name="Picture 5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0532" name="Object 52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3" name="Image bitmap" r:id="rId21" imgW="1628571" imgH="4076190" progId="Paint.Picture">
                    <p:embed/>
                  </p:oleObj>
                </mc:Choice>
                <mc:Fallback>
                  <p:oleObj name="Image bitmap" r:id="rId21" imgW="1628571" imgH="4076190" progId="Paint.Picture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0533" name="Picture 5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534" name="Group 54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20535" name="Picture 55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6" name="Picture 56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537" name="Line 5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38" name="Line 5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20540" name="Picture 60" descr="P1003N2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1" name="Picture 61" descr="P1003N2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429000"/>
            <a:ext cx="12954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2" name="Picture 62" descr="P1003N26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257800"/>
            <a:ext cx="1600200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3" name="Picture 63" descr="P1003N2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1371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4" name="Picture 64" descr="P1003N2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81600"/>
            <a:ext cx="1219200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5" name="Picture 65" descr="P1003N25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14478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6" name="Picture 66" descr="P1003N27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057400"/>
            <a:ext cx="819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7" name="Picture 67" descr="P1003N28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7600"/>
            <a:ext cx="820738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8" name="Picture 68" descr="P1003N29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105400"/>
            <a:ext cx="137160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9" name="Line 69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0" name="Line 70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1" name="Line 71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2" name="Line 72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3" name="Line 73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4" name="Line 74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5" name="Text Box 75"/>
          <p:cNvSpPr txBox="1">
            <a:spLocks noChangeArrowheads="1"/>
          </p:cNvSpPr>
          <p:nvPr/>
        </p:nvSpPr>
        <p:spPr bwMode="auto">
          <a:xfrm>
            <a:off x="381000" y="28956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20556" name="Text Box 76"/>
          <p:cNvSpPr txBox="1">
            <a:spLocks noChangeArrowheads="1"/>
          </p:cNvSpPr>
          <p:nvPr/>
        </p:nvSpPr>
        <p:spPr bwMode="auto">
          <a:xfrm>
            <a:off x="381000" y="4449763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20557" name="Text Box 77"/>
          <p:cNvSpPr txBox="1">
            <a:spLocks noChangeArrowheads="1"/>
          </p:cNvSpPr>
          <p:nvPr/>
        </p:nvSpPr>
        <p:spPr bwMode="auto">
          <a:xfrm>
            <a:off x="381000" y="5997575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20558" name="Text Box 78"/>
          <p:cNvSpPr txBox="1">
            <a:spLocks noChangeArrowheads="1"/>
          </p:cNvSpPr>
          <p:nvPr/>
        </p:nvSpPr>
        <p:spPr bwMode="auto">
          <a:xfrm>
            <a:off x="25146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20559" name="Text Box 79"/>
          <p:cNvSpPr txBox="1">
            <a:spLocks noChangeArrowheads="1"/>
          </p:cNvSpPr>
          <p:nvPr/>
        </p:nvSpPr>
        <p:spPr bwMode="auto">
          <a:xfrm>
            <a:off x="4648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20560" name="Text Box 80"/>
          <p:cNvSpPr txBox="1">
            <a:spLocks noChangeArrowheads="1"/>
          </p:cNvSpPr>
          <p:nvPr/>
        </p:nvSpPr>
        <p:spPr bwMode="auto">
          <a:xfrm>
            <a:off x="6934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pic>
        <p:nvPicPr>
          <p:cNvPr id="20561" name="P1003W19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495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2" name="P1003W13.WAV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495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3" name="P1003W16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4624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4" name="P1003W18.WAV">
            <a:hlinkClick r:id="" action="ppaction://media"/>
          </p:cNvPr>
          <p:cNvPicPr>
            <a:picLocks noRot="1" noChangeAspect="1" noChangeArrowheads="1"/>
          </p:cNvPicPr>
          <p:nvPr>
            <a:audioFile r:link="rId5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89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5" name="P1003W14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019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6" name="P1003W12.WAV">
            <a:hlinkClick r:id="" action="ppaction://media"/>
          </p:cNvPr>
          <p:cNvPicPr>
            <a:picLocks noRot="1" noChangeAspect="1" noChangeArrowheads="1"/>
          </p:cNvPicPr>
          <p:nvPr>
            <a:audioFile r:link="rId7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9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7" name="P1003W20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019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8" name="P1003W15.WAV">
            <a:hlinkClick r:id="" action="ppaction://media"/>
          </p:cNvPr>
          <p:cNvPicPr>
            <a:picLocks noRot="1" noChangeAspect="1" noChangeArrowheads="1"/>
          </p:cNvPicPr>
          <p:nvPr>
            <a:audioFile r:link="rId9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29146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9" name="P1003W17.WAV">
            <a:hlinkClick r:id="" action="ppaction://media"/>
          </p:cNvPr>
          <p:cNvPicPr>
            <a:picLocks noRot="1" noChangeAspect="1" noChangeArrowheads="1"/>
          </p:cNvPicPr>
          <p:nvPr>
            <a:audioFile r:link="rId10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9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0" fill="hold"/>
                                        <p:tgtEl>
                                          <p:spTgt spid="205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80" fill="hold"/>
                                        <p:tgtEl>
                                          <p:spTgt spid="205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420" fill="hold"/>
                                        <p:tgtEl>
                                          <p:spTgt spid="205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940" fill="hold"/>
                                        <p:tgtEl>
                                          <p:spTgt spid="205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4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820" fill="hold"/>
                                        <p:tgtEl>
                                          <p:spTgt spid="205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5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700" fill="hold"/>
                                        <p:tgtEl>
                                          <p:spTgt spid="205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6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6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5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320" fill="hold"/>
                                        <p:tgtEl>
                                          <p:spTgt spid="205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7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5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7960" fill="hold"/>
                                        <p:tgtEl>
                                          <p:spTgt spid="205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8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8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5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7960" fill="hold"/>
                                        <p:tgtEl>
                                          <p:spTgt spid="205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9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4800600" cy="5889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Fonctions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52400" y="304800"/>
            <a:ext cx="8783638" cy="6096000"/>
            <a:chOff x="96" y="192"/>
            <a:chExt cx="5533" cy="384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auto">
            <a:xfrm>
              <a:off x="4224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2832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1440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000">
                <a:cs typeface="Times New Roman" panose="02020603050405020304" pitchFamily="18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144" y="3051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4224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2832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1440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44" y="2078"/>
              <a:ext cx="1296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4224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2832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440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2542" name="Rectangle 14"/>
            <p:cNvSpPr>
              <a:spLocks noChangeArrowheads="1"/>
            </p:cNvSpPr>
            <p:nvPr/>
          </p:nvSpPr>
          <p:spPr bwMode="auto">
            <a:xfrm>
              <a:off x="144" y="1104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43" name="Rectangle 15"/>
            <p:cNvSpPr>
              <a:spLocks noChangeArrowheads="1"/>
            </p:cNvSpPr>
            <p:nvPr/>
          </p:nvSpPr>
          <p:spPr bwMode="auto">
            <a:xfrm>
              <a:off x="4224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44" name="Rectangle 16"/>
            <p:cNvSpPr>
              <a:spLocks noChangeArrowheads="1"/>
            </p:cNvSpPr>
            <p:nvPr/>
          </p:nvSpPr>
          <p:spPr bwMode="auto">
            <a:xfrm>
              <a:off x="2832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45" name="Rectangle 17"/>
            <p:cNvSpPr>
              <a:spLocks noChangeArrowheads="1"/>
            </p:cNvSpPr>
            <p:nvPr/>
          </p:nvSpPr>
          <p:spPr bwMode="auto">
            <a:xfrm>
              <a:off x="1440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46" name="Rectangle 18"/>
            <p:cNvSpPr>
              <a:spLocks noChangeArrowheads="1"/>
            </p:cNvSpPr>
            <p:nvPr/>
          </p:nvSpPr>
          <p:spPr bwMode="auto">
            <a:xfrm>
              <a:off x="144" y="240"/>
              <a:ext cx="1296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2547" name="Line 19"/>
            <p:cNvSpPr>
              <a:spLocks noChangeShapeType="1"/>
            </p:cNvSpPr>
            <p:nvPr/>
          </p:nvSpPr>
          <p:spPr bwMode="auto">
            <a:xfrm>
              <a:off x="144" y="240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48" name="Line 20"/>
            <p:cNvSpPr>
              <a:spLocks noChangeShapeType="1"/>
            </p:cNvSpPr>
            <p:nvPr/>
          </p:nvSpPr>
          <p:spPr bwMode="auto">
            <a:xfrm>
              <a:off x="144" y="1104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49" name="Line 21"/>
            <p:cNvSpPr>
              <a:spLocks noChangeShapeType="1"/>
            </p:cNvSpPr>
            <p:nvPr/>
          </p:nvSpPr>
          <p:spPr bwMode="auto">
            <a:xfrm>
              <a:off x="144" y="2078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0" name="Line 22"/>
            <p:cNvSpPr>
              <a:spLocks noChangeShapeType="1"/>
            </p:cNvSpPr>
            <p:nvPr/>
          </p:nvSpPr>
          <p:spPr bwMode="auto">
            <a:xfrm>
              <a:off x="144" y="3051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1" name="Line 23"/>
            <p:cNvSpPr>
              <a:spLocks noChangeShapeType="1"/>
            </p:cNvSpPr>
            <p:nvPr/>
          </p:nvSpPr>
          <p:spPr bwMode="auto">
            <a:xfrm>
              <a:off x="144" y="4025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2" name="Line 24"/>
            <p:cNvSpPr>
              <a:spLocks noChangeShapeType="1"/>
            </p:cNvSpPr>
            <p:nvPr/>
          </p:nvSpPr>
          <p:spPr bwMode="auto">
            <a:xfrm>
              <a:off x="144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3" name="Line 25"/>
            <p:cNvSpPr>
              <a:spLocks noChangeShapeType="1"/>
            </p:cNvSpPr>
            <p:nvPr/>
          </p:nvSpPr>
          <p:spPr bwMode="auto">
            <a:xfrm>
              <a:off x="1440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4" name="Line 26"/>
            <p:cNvSpPr>
              <a:spLocks noChangeShapeType="1"/>
            </p:cNvSpPr>
            <p:nvPr/>
          </p:nvSpPr>
          <p:spPr bwMode="auto">
            <a:xfrm>
              <a:off x="2832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5" name="Line 27"/>
            <p:cNvSpPr>
              <a:spLocks noChangeShapeType="1"/>
            </p:cNvSpPr>
            <p:nvPr/>
          </p:nvSpPr>
          <p:spPr bwMode="auto">
            <a:xfrm>
              <a:off x="4224" y="240"/>
              <a:ext cx="0" cy="37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6" name="Line 28"/>
            <p:cNvSpPr>
              <a:spLocks noChangeShapeType="1"/>
            </p:cNvSpPr>
            <p:nvPr/>
          </p:nvSpPr>
          <p:spPr bwMode="auto">
            <a:xfrm>
              <a:off x="5616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2832" y="1104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1440" y="1104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1440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1440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>
              <a:off x="2832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>
              <a:off x="2832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63" name="Line 35"/>
            <p:cNvSpPr>
              <a:spLocks noChangeShapeType="1"/>
            </p:cNvSpPr>
            <p:nvPr/>
          </p:nvSpPr>
          <p:spPr bwMode="auto">
            <a:xfrm>
              <a:off x="2832" y="2078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64" name="Line 36"/>
            <p:cNvSpPr>
              <a:spLocks noChangeShapeType="1"/>
            </p:cNvSpPr>
            <p:nvPr/>
          </p:nvSpPr>
          <p:spPr bwMode="auto">
            <a:xfrm>
              <a:off x="1440" y="2078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aphicFrame>
          <p:nvGraphicFramePr>
            <p:cNvPr id="22565" name="Object 37"/>
            <p:cNvGraphicFramePr>
              <a:graphicFrameLocks noChangeAspect="1"/>
            </p:cNvGraphicFramePr>
            <p:nvPr/>
          </p:nvGraphicFramePr>
          <p:xfrm>
            <a:off x="480" y="1248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0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248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2566" name="Picture 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" y="1413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67" name="Picture 3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5" y="71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2568" name="Object 40"/>
            <p:cNvGraphicFramePr>
              <a:graphicFrameLocks noChangeAspect="1"/>
            </p:cNvGraphicFramePr>
            <p:nvPr/>
          </p:nvGraphicFramePr>
          <p:xfrm>
            <a:off x="1920" y="54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1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54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2569" name="Picture 4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528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2570" name="Object 42"/>
            <p:cNvGraphicFramePr>
              <a:graphicFrameLocks noChangeAspect="1"/>
            </p:cNvGraphicFramePr>
            <p:nvPr/>
          </p:nvGraphicFramePr>
          <p:xfrm>
            <a:off x="3584" y="542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2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542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2571" name="Picture 4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" y="711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72" name="Picture 4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480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73" name="Picture 4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" y="709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74" name="Picture 4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04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2575" name="Object 47"/>
            <p:cNvGraphicFramePr>
              <a:graphicFrameLocks noChangeAspect="1"/>
            </p:cNvGraphicFramePr>
            <p:nvPr/>
          </p:nvGraphicFramePr>
          <p:xfrm>
            <a:off x="752" y="2318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3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" y="2318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2576" name="Picture 4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" y="248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77" name="Picture 4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168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78" name="Picture 5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" y="339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579" name="Line 51"/>
            <p:cNvSpPr>
              <a:spLocks noChangeShapeType="1"/>
            </p:cNvSpPr>
            <p:nvPr/>
          </p:nvSpPr>
          <p:spPr bwMode="auto">
            <a:xfrm>
              <a:off x="144" y="1104"/>
              <a:ext cx="54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0" name="Line 52"/>
            <p:cNvSpPr>
              <a:spLocks noChangeShapeType="1"/>
            </p:cNvSpPr>
            <p:nvPr/>
          </p:nvSpPr>
          <p:spPr bwMode="auto">
            <a:xfrm>
              <a:off x="1440" y="240"/>
              <a:ext cx="0" cy="37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1" name="Rectangle 53"/>
            <p:cNvSpPr>
              <a:spLocks noChangeArrowheads="1"/>
            </p:cNvSpPr>
            <p:nvPr/>
          </p:nvSpPr>
          <p:spPr bwMode="auto">
            <a:xfrm>
              <a:off x="96" y="192"/>
              <a:ext cx="1334" cy="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2582" name="Line 54"/>
            <p:cNvSpPr>
              <a:spLocks noChangeShapeType="1"/>
            </p:cNvSpPr>
            <p:nvPr/>
          </p:nvSpPr>
          <p:spPr bwMode="auto">
            <a:xfrm>
              <a:off x="192" y="2016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3" name="Line 55"/>
            <p:cNvSpPr>
              <a:spLocks noChangeShapeType="1"/>
            </p:cNvSpPr>
            <p:nvPr/>
          </p:nvSpPr>
          <p:spPr bwMode="auto">
            <a:xfrm>
              <a:off x="192" y="2995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4" name="Line 56"/>
            <p:cNvSpPr>
              <a:spLocks noChangeShapeType="1"/>
            </p:cNvSpPr>
            <p:nvPr/>
          </p:nvSpPr>
          <p:spPr bwMode="auto">
            <a:xfrm>
              <a:off x="192" y="3961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5" name="Line 57"/>
            <p:cNvSpPr>
              <a:spLocks noChangeShapeType="1"/>
            </p:cNvSpPr>
            <p:nvPr/>
          </p:nvSpPr>
          <p:spPr bwMode="auto">
            <a:xfrm>
              <a:off x="1536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6" name="Line 58"/>
            <p:cNvSpPr>
              <a:spLocks noChangeShapeType="1"/>
            </p:cNvSpPr>
            <p:nvPr/>
          </p:nvSpPr>
          <p:spPr bwMode="auto">
            <a:xfrm>
              <a:off x="2928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7" name="Line 59"/>
            <p:cNvSpPr>
              <a:spLocks noChangeShapeType="1"/>
            </p:cNvSpPr>
            <p:nvPr/>
          </p:nvSpPr>
          <p:spPr bwMode="auto">
            <a:xfrm>
              <a:off x="4320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88" name="Text Box 60"/>
            <p:cNvSpPr txBox="1">
              <a:spLocks noChangeArrowheads="1"/>
            </p:cNvSpPr>
            <p:nvPr/>
          </p:nvSpPr>
          <p:spPr bwMode="auto">
            <a:xfrm>
              <a:off x="240" y="1824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240" y="2803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2590" name="Text Box 62"/>
            <p:cNvSpPr txBox="1">
              <a:spLocks noChangeArrowheads="1"/>
            </p:cNvSpPr>
            <p:nvPr/>
          </p:nvSpPr>
          <p:spPr bwMode="auto">
            <a:xfrm>
              <a:off x="240" y="377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2591" name="Text Box 63"/>
            <p:cNvSpPr txBox="1">
              <a:spLocks noChangeArrowheads="1"/>
            </p:cNvSpPr>
            <p:nvPr/>
          </p:nvSpPr>
          <p:spPr bwMode="auto">
            <a:xfrm>
              <a:off x="1584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2592" name="Text Box 64"/>
            <p:cNvSpPr txBox="1">
              <a:spLocks noChangeArrowheads="1"/>
            </p:cNvSpPr>
            <p:nvPr/>
          </p:nvSpPr>
          <p:spPr bwMode="auto">
            <a:xfrm>
              <a:off x="292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2593" name="Text Box 65"/>
            <p:cNvSpPr txBox="1">
              <a:spLocks noChangeArrowheads="1"/>
            </p:cNvSpPr>
            <p:nvPr/>
          </p:nvSpPr>
          <p:spPr bwMode="auto">
            <a:xfrm>
              <a:off x="436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2594" name="Line 66"/>
            <p:cNvSpPr>
              <a:spLocks noChangeShapeType="1"/>
            </p:cNvSpPr>
            <p:nvPr/>
          </p:nvSpPr>
          <p:spPr bwMode="auto">
            <a:xfrm flipV="1">
              <a:off x="1610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95" name="Line 67"/>
            <p:cNvSpPr>
              <a:spLocks noChangeShapeType="1"/>
            </p:cNvSpPr>
            <p:nvPr/>
          </p:nvSpPr>
          <p:spPr bwMode="auto">
            <a:xfrm>
              <a:off x="1610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96" name="Text Box 68"/>
            <p:cNvSpPr txBox="1">
              <a:spLocks noChangeArrowheads="1"/>
            </p:cNvSpPr>
            <p:nvPr/>
          </p:nvSpPr>
          <p:spPr bwMode="auto">
            <a:xfrm>
              <a:off x="2635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474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3016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>
              <a:off x="3016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00" name="Text Box 72"/>
            <p:cNvSpPr txBox="1">
              <a:spLocks noChangeArrowheads="1"/>
            </p:cNvSpPr>
            <p:nvPr/>
          </p:nvSpPr>
          <p:spPr bwMode="auto">
            <a:xfrm>
              <a:off x="4041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01" name="Text Box 73"/>
            <p:cNvSpPr txBox="1">
              <a:spLocks noChangeArrowheads="1"/>
            </p:cNvSpPr>
            <p:nvPr/>
          </p:nvSpPr>
          <p:spPr bwMode="auto">
            <a:xfrm>
              <a:off x="2880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02" name="Line 74"/>
            <p:cNvSpPr>
              <a:spLocks noChangeShapeType="1"/>
            </p:cNvSpPr>
            <p:nvPr/>
          </p:nvSpPr>
          <p:spPr bwMode="auto">
            <a:xfrm flipV="1">
              <a:off x="4377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03" name="Line 75"/>
            <p:cNvSpPr>
              <a:spLocks noChangeShapeType="1"/>
            </p:cNvSpPr>
            <p:nvPr/>
          </p:nvSpPr>
          <p:spPr bwMode="auto">
            <a:xfrm>
              <a:off x="4377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04" name="Text Box 76"/>
            <p:cNvSpPr txBox="1">
              <a:spLocks noChangeArrowheads="1"/>
            </p:cNvSpPr>
            <p:nvPr/>
          </p:nvSpPr>
          <p:spPr bwMode="auto">
            <a:xfrm>
              <a:off x="5402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4241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1610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>
              <a:off x="1610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08" name="Text Box 80"/>
            <p:cNvSpPr txBox="1">
              <a:spLocks noChangeArrowheads="1"/>
            </p:cNvSpPr>
            <p:nvPr/>
          </p:nvSpPr>
          <p:spPr bwMode="auto">
            <a:xfrm>
              <a:off x="2635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09" name="Text Box 81"/>
            <p:cNvSpPr txBox="1">
              <a:spLocks noChangeArrowheads="1"/>
            </p:cNvSpPr>
            <p:nvPr/>
          </p:nvSpPr>
          <p:spPr bwMode="auto">
            <a:xfrm>
              <a:off x="1474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10" name="Line 82"/>
            <p:cNvSpPr>
              <a:spLocks noChangeShapeType="1"/>
            </p:cNvSpPr>
            <p:nvPr/>
          </p:nvSpPr>
          <p:spPr bwMode="auto">
            <a:xfrm flipV="1">
              <a:off x="3016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11" name="Line 83"/>
            <p:cNvSpPr>
              <a:spLocks noChangeShapeType="1"/>
            </p:cNvSpPr>
            <p:nvPr/>
          </p:nvSpPr>
          <p:spPr bwMode="auto">
            <a:xfrm>
              <a:off x="3016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12" name="Text Box 84"/>
            <p:cNvSpPr txBox="1">
              <a:spLocks noChangeArrowheads="1"/>
            </p:cNvSpPr>
            <p:nvPr/>
          </p:nvSpPr>
          <p:spPr bwMode="auto">
            <a:xfrm>
              <a:off x="4041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2880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4377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>
              <a:off x="4377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16" name="Text Box 88"/>
            <p:cNvSpPr txBox="1">
              <a:spLocks noChangeArrowheads="1"/>
            </p:cNvSpPr>
            <p:nvPr/>
          </p:nvSpPr>
          <p:spPr bwMode="auto">
            <a:xfrm>
              <a:off x="5402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17" name="Text Box 89"/>
            <p:cNvSpPr txBox="1">
              <a:spLocks noChangeArrowheads="1"/>
            </p:cNvSpPr>
            <p:nvPr/>
          </p:nvSpPr>
          <p:spPr bwMode="auto">
            <a:xfrm>
              <a:off x="4241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18" name="Line 90"/>
            <p:cNvSpPr>
              <a:spLocks noChangeShapeType="1"/>
            </p:cNvSpPr>
            <p:nvPr/>
          </p:nvSpPr>
          <p:spPr bwMode="auto">
            <a:xfrm flipV="1">
              <a:off x="1610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>
              <a:off x="1610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20" name="Text Box 92"/>
            <p:cNvSpPr txBox="1">
              <a:spLocks noChangeArrowheads="1"/>
            </p:cNvSpPr>
            <p:nvPr/>
          </p:nvSpPr>
          <p:spPr bwMode="auto">
            <a:xfrm>
              <a:off x="2635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1474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016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>
              <a:off x="3016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24" name="Text Box 96"/>
            <p:cNvSpPr txBox="1">
              <a:spLocks noChangeArrowheads="1"/>
            </p:cNvSpPr>
            <p:nvPr/>
          </p:nvSpPr>
          <p:spPr bwMode="auto">
            <a:xfrm>
              <a:off x="4041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25" name="Text Box 97"/>
            <p:cNvSpPr txBox="1">
              <a:spLocks noChangeArrowheads="1"/>
            </p:cNvSpPr>
            <p:nvPr/>
          </p:nvSpPr>
          <p:spPr bwMode="auto">
            <a:xfrm>
              <a:off x="2880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2626" name="Line 98"/>
            <p:cNvSpPr>
              <a:spLocks noChangeShapeType="1"/>
            </p:cNvSpPr>
            <p:nvPr/>
          </p:nvSpPr>
          <p:spPr bwMode="auto">
            <a:xfrm flipV="1">
              <a:off x="4377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27" name="Line 99"/>
            <p:cNvSpPr>
              <a:spLocks noChangeShapeType="1"/>
            </p:cNvSpPr>
            <p:nvPr/>
          </p:nvSpPr>
          <p:spPr bwMode="auto">
            <a:xfrm>
              <a:off x="4377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628" name="Text Box 100"/>
            <p:cNvSpPr txBox="1">
              <a:spLocks noChangeArrowheads="1"/>
            </p:cNvSpPr>
            <p:nvPr/>
          </p:nvSpPr>
          <p:spPr bwMode="auto">
            <a:xfrm>
              <a:off x="5402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2629" name="Text Box 101"/>
            <p:cNvSpPr txBox="1">
              <a:spLocks noChangeArrowheads="1"/>
            </p:cNvSpPr>
            <p:nvPr/>
          </p:nvSpPr>
          <p:spPr bwMode="auto">
            <a:xfrm>
              <a:off x="4241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152400" y="304800"/>
            <a:ext cx="8783638" cy="6096000"/>
            <a:chOff x="96" y="192"/>
            <a:chExt cx="5533" cy="3840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auto">
            <a:xfrm>
              <a:off x="4224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3556" name="Rectangle 4"/>
            <p:cNvSpPr>
              <a:spLocks noChangeArrowheads="1"/>
            </p:cNvSpPr>
            <p:nvPr/>
          </p:nvSpPr>
          <p:spPr bwMode="auto">
            <a:xfrm>
              <a:off x="2832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1440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000">
                <a:cs typeface="Times New Roman" panose="02020603050405020304" pitchFamily="18" charset="0"/>
              </a:endParaRPr>
            </a:p>
          </p:txBody>
        </p:sp>
        <p:sp>
          <p:nvSpPr>
            <p:cNvPr id="23558" name="Rectangle 6"/>
            <p:cNvSpPr>
              <a:spLocks noChangeArrowheads="1"/>
            </p:cNvSpPr>
            <p:nvPr/>
          </p:nvSpPr>
          <p:spPr bwMode="auto">
            <a:xfrm>
              <a:off x="144" y="3051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4224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2832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1440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3562" name="Rectangle 10"/>
            <p:cNvSpPr>
              <a:spLocks noChangeArrowheads="1"/>
            </p:cNvSpPr>
            <p:nvPr/>
          </p:nvSpPr>
          <p:spPr bwMode="auto">
            <a:xfrm>
              <a:off x="144" y="2078"/>
              <a:ext cx="1296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63" name="Rectangle 11"/>
            <p:cNvSpPr>
              <a:spLocks noChangeArrowheads="1"/>
            </p:cNvSpPr>
            <p:nvPr/>
          </p:nvSpPr>
          <p:spPr bwMode="auto">
            <a:xfrm>
              <a:off x="4224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23564" name="Rectangle 12"/>
            <p:cNvSpPr>
              <a:spLocks noChangeArrowheads="1"/>
            </p:cNvSpPr>
            <p:nvPr/>
          </p:nvSpPr>
          <p:spPr bwMode="auto">
            <a:xfrm>
              <a:off x="2832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23565" name="Rectangle 13"/>
            <p:cNvSpPr>
              <a:spLocks noChangeArrowheads="1"/>
            </p:cNvSpPr>
            <p:nvPr/>
          </p:nvSpPr>
          <p:spPr bwMode="auto">
            <a:xfrm>
              <a:off x="1440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3566" name="Rectangle 14"/>
            <p:cNvSpPr>
              <a:spLocks noChangeArrowheads="1"/>
            </p:cNvSpPr>
            <p:nvPr/>
          </p:nvSpPr>
          <p:spPr bwMode="auto">
            <a:xfrm>
              <a:off x="144" y="1104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67" name="Rectangle 15"/>
            <p:cNvSpPr>
              <a:spLocks noChangeArrowheads="1"/>
            </p:cNvSpPr>
            <p:nvPr/>
          </p:nvSpPr>
          <p:spPr bwMode="auto">
            <a:xfrm>
              <a:off x="4224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68" name="Rectangle 16"/>
            <p:cNvSpPr>
              <a:spLocks noChangeArrowheads="1"/>
            </p:cNvSpPr>
            <p:nvPr/>
          </p:nvSpPr>
          <p:spPr bwMode="auto">
            <a:xfrm>
              <a:off x="2832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69" name="Rectangle 17"/>
            <p:cNvSpPr>
              <a:spLocks noChangeArrowheads="1"/>
            </p:cNvSpPr>
            <p:nvPr/>
          </p:nvSpPr>
          <p:spPr bwMode="auto">
            <a:xfrm>
              <a:off x="1440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70" name="Rectangle 18"/>
            <p:cNvSpPr>
              <a:spLocks noChangeArrowheads="1"/>
            </p:cNvSpPr>
            <p:nvPr/>
          </p:nvSpPr>
          <p:spPr bwMode="auto">
            <a:xfrm>
              <a:off x="144" y="240"/>
              <a:ext cx="1296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3571" name="Line 19"/>
            <p:cNvSpPr>
              <a:spLocks noChangeShapeType="1"/>
            </p:cNvSpPr>
            <p:nvPr/>
          </p:nvSpPr>
          <p:spPr bwMode="auto">
            <a:xfrm>
              <a:off x="144" y="240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2" name="Line 20"/>
            <p:cNvSpPr>
              <a:spLocks noChangeShapeType="1"/>
            </p:cNvSpPr>
            <p:nvPr/>
          </p:nvSpPr>
          <p:spPr bwMode="auto">
            <a:xfrm>
              <a:off x="144" y="1104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3" name="Line 21"/>
            <p:cNvSpPr>
              <a:spLocks noChangeShapeType="1"/>
            </p:cNvSpPr>
            <p:nvPr/>
          </p:nvSpPr>
          <p:spPr bwMode="auto">
            <a:xfrm>
              <a:off x="144" y="2078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4" name="Line 22"/>
            <p:cNvSpPr>
              <a:spLocks noChangeShapeType="1"/>
            </p:cNvSpPr>
            <p:nvPr/>
          </p:nvSpPr>
          <p:spPr bwMode="auto">
            <a:xfrm>
              <a:off x="144" y="3051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5" name="Line 23"/>
            <p:cNvSpPr>
              <a:spLocks noChangeShapeType="1"/>
            </p:cNvSpPr>
            <p:nvPr/>
          </p:nvSpPr>
          <p:spPr bwMode="auto">
            <a:xfrm>
              <a:off x="144" y="4025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6" name="Line 24"/>
            <p:cNvSpPr>
              <a:spLocks noChangeShapeType="1"/>
            </p:cNvSpPr>
            <p:nvPr/>
          </p:nvSpPr>
          <p:spPr bwMode="auto">
            <a:xfrm>
              <a:off x="144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7" name="Line 25"/>
            <p:cNvSpPr>
              <a:spLocks noChangeShapeType="1"/>
            </p:cNvSpPr>
            <p:nvPr/>
          </p:nvSpPr>
          <p:spPr bwMode="auto">
            <a:xfrm>
              <a:off x="1440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8" name="Line 26"/>
            <p:cNvSpPr>
              <a:spLocks noChangeShapeType="1"/>
            </p:cNvSpPr>
            <p:nvPr/>
          </p:nvSpPr>
          <p:spPr bwMode="auto">
            <a:xfrm>
              <a:off x="2832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79" name="Line 27"/>
            <p:cNvSpPr>
              <a:spLocks noChangeShapeType="1"/>
            </p:cNvSpPr>
            <p:nvPr/>
          </p:nvSpPr>
          <p:spPr bwMode="auto">
            <a:xfrm>
              <a:off x="4224" y="240"/>
              <a:ext cx="0" cy="37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0" name="Line 28"/>
            <p:cNvSpPr>
              <a:spLocks noChangeShapeType="1"/>
            </p:cNvSpPr>
            <p:nvPr/>
          </p:nvSpPr>
          <p:spPr bwMode="auto">
            <a:xfrm>
              <a:off x="5616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1" name="Line 29"/>
            <p:cNvSpPr>
              <a:spLocks noChangeShapeType="1"/>
            </p:cNvSpPr>
            <p:nvPr/>
          </p:nvSpPr>
          <p:spPr bwMode="auto">
            <a:xfrm>
              <a:off x="2832" y="1104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2" name="Line 30"/>
            <p:cNvSpPr>
              <a:spLocks noChangeShapeType="1"/>
            </p:cNvSpPr>
            <p:nvPr/>
          </p:nvSpPr>
          <p:spPr bwMode="auto">
            <a:xfrm>
              <a:off x="1440" y="1104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3" name="Line 31"/>
            <p:cNvSpPr>
              <a:spLocks noChangeShapeType="1"/>
            </p:cNvSpPr>
            <p:nvPr/>
          </p:nvSpPr>
          <p:spPr bwMode="auto">
            <a:xfrm>
              <a:off x="1440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4" name="Line 32"/>
            <p:cNvSpPr>
              <a:spLocks noChangeShapeType="1"/>
            </p:cNvSpPr>
            <p:nvPr/>
          </p:nvSpPr>
          <p:spPr bwMode="auto">
            <a:xfrm>
              <a:off x="1440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5" name="Line 33"/>
            <p:cNvSpPr>
              <a:spLocks noChangeShapeType="1"/>
            </p:cNvSpPr>
            <p:nvPr/>
          </p:nvSpPr>
          <p:spPr bwMode="auto">
            <a:xfrm>
              <a:off x="2832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6" name="Line 34"/>
            <p:cNvSpPr>
              <a:spLocks noChangeShapeType="1"/>
            </p:cNvSpPr>
            <p:nvPr/>
          </p:nvSpPr>
          <p:spPr bwMode="auto">
            <a:xfrm>
              <a:off x="2832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7" name="Line 35"/>
            <p:cNvSpPr>
              <a:spLocks noChangeShapeType="1"/>
            </p:cNvSpPr>
            <p:nvPr/>
          </p:nvSpPr>
          <p:spPr bwMode="auto">
            <a:xfrm>
              <a:off x="2832" y="2078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588" name="Line 36"/>
            <p:cNvSpPr>
              <a:spLocks noChangeShapeType="1"/>
            </p:cNvSpPr>
            <p:nvPr/>
          </p:nvSpPr>
          <p:spPr bwMode="auto">
            <a:xfrm>
              <a:off x="1440" y="2078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aphicFrame>
          <p:nvGraphicFramePr>
            <p:cNvPr id="23589" name="Object 37"/>
            <p:cNvGraphicFramePr>
              <a:graphicFrameLocks noChangeAspect="1"/>
            </p:cNvGraphicFramePr>
            <p:nvPr/>
          </p:nvGraphicFramePr>
          <p:xfrm>
            <a:off x="480" y="1248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65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248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3590" name="Picture 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" y="1413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91" name="Picture 3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5" y="71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3592" name="Object 40"/>
            <p:cNvGraphicFramePr>
              <a:graphicFrameLocks noChangeAspect="1"/>
            </p:cNvGraphicFramePr>
            <p:nvPr/>
          </p:nvGraphicFramePr>
          <p:xfrm>
            <a:off x="1920" y="54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66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54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3593" name="Picture 4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528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3594" name="Object 42"/>
            <p:cNvGraphicFramePr>
              <a:graphicFrameLocks noChangeAspect="1"/>
            </p:cNvGraphicFramePr>
            <p:nvPr/>
          </p:nvGraphicFramePr>
          <p:xfrm>
            <a:off x="3584" y="542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67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542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3595" name="Picture 4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" y="711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96" name="Picture 4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480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97" name="Picture 4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" y="709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98" name="Picture 4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04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3599" name="Object 47"/>
            <p:cNvGraphicFramePr>
              <a:graphicFrameLocks noChangeAspect="1"/>
            </p:cNvGraphicFramePr>
            <p:nvPr/>
          </p:nvGraphicFramePr>
          <p:xfrm>
            <a:off x="752" y="2318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68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" y="2318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3600" name="Picture 4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" y="248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601" name="Picture 4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168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602" name="Picture 5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" y="339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603" name="Line 51"/>
            <p:cNvSpPr>
              <a:spLocks noChangeShapeType="1"/>
            </p:cNvSpPr>
            <p:nvPr/>
          </p:nvSpPr>
          <p:spPr bwMode="auto">
            <a:xfrm>
              <a:off x="144" y="1104"/>
              <a:ext cx="54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04" name="Line 52"/>
            <p:cNvSpPr>
              <a:spLocks noChangeShapeType="1"/>
            </p:cNvSpPr>
            <p:nvPr/>
          </p:nvSpPr>
          <p:spPr bwMode="auto">
            <a:xfrm>
              <a:off x="1440" y="240"/>
              <a:ext cx="0" cy="37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05" name="Rectangle 53"/>
            <p:cNvSpPr>
              <a:spLocks noChangeArrowheads="1"/>
            </p:cNvSpPr>
            <p:nvPr/>
          </p:nvSpPr>
          <p:spPr bwMode="auto">
            <a:xfrm>
              <a:off x="96" y="192"/>
              <a:ext cx="1334" cy="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3606" name="Line 54"/>
            <p:cNvSpPr>
              <a:spLocks noChangeShapeType="1"/>
            </p:cNvSpPr>
            <p:nvPr/>
          </p:nvSpPr>
          <p:spPr bwMode="auto">
            <a:xfrm>
              <a:off x="192" y="2016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07" name="Line 55"/>
            <p:cNvSpPr>
              <a:spLocks noChangeShapeType="1"/>
            </p:cNvSpPr>
            <p:nvPr/>
          </p:nvSpPr>
          <p:spPr bwMode="auto">
            <a:xfrm>
              <a:off x="192" y="2995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08" name="Line 56"/>
            <p:cNvSpPr>
              <a:spLocks noChangeShapeType="1"/>
            </p:cNvSpPr>
            <p:nvPr/>
          </p:nvSpPr>
          <p:spPr bwMode="auto">
            <a:xfrm>
              <a:off x="192" y="3961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09" name="Line 57"/>
            <p:cNvSpPr>
              <a:spLocks noChangeShapeType="1"/>
            </p:cNvSpPr>
            <p:nvPr/>
          </p:nvSpPr>
          <p:spPr bwMode="auto">
            <a:xfrm>
              <a:off x="1536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10" name="Line 58"/>
            <p:cNvSpPr>
              <a:spLocks noChangeShapeType="1"/>
            </p:cNvSpPr>
            <p:nvPr/>
          </p:nvSpPr>
          <p:spPr bwMode="auto">
            <a:xfrm>
              <a:off x="2928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11" name="Line 59"/>
            <p:cNvSpPr>
              <a:spLocks noChangeShapeType="1"/>
            </p:cNvSpPr>
            <p:nvPr/>
          </p:nvSpPr>
          <p:spPr bwMode="auto">
            <a:xfrm>
              <a:off x="4320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12" name="Text Box 60"/>
            <p:cNvSpPr txBox="1">
              <a:spLocks noChangeArrowheads="1"/>
            </p:cNvSpPr>
            <p:nvPr/>
          </p:nvSpPr>
          <p:spPr bwMode="auto">
            <a:xfrm>
              <a:off x="240" y="1824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3613" name="Text Box 61"/>
            <p:cNvSpPr txBox="1">
              <a:spLocks noChangeArrowheads="1"/>
            </p:cNvSpPr>
            <p:nvPr/>
          </p:nvSpPr>
          <p:spPr bwMode="auto">
            <a:xfrm>
              <a:off x="240" y="2803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3614" name="Text Box 62"/>
            <p:cNvSpPr txBox="1">
              <a:spLocks noChangeArrowheads="1"/>
            </p:cNvSpPr>
            <p:nvPr/>
          </p:nvSpPr>
          <p:spPr bwMode="auto">
            <a:xfrm>
              <a:off x="240" y="377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3615" name="Text Box 63"/>
            <p:cNvSpPr txBox="1">
              <a:spLocks noChangeArrowheads="1"/>
            </p:cNvSpPr>
            <p:nvPr/>
          </p:nvSpPr>
          <p:spPr bwMode="auto">
            <a:xfrm>
              <a:off x="1584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3616" name="Text Box 64"/>
            <p:cNvSpPr txBox="1">
              <a:spLocks noChangeArrowheads="1"/>
            </p:cNvSpPr>
            <p:nvPr/>
          </p:nvSpPr>
          <p:spPr bwMode="auto">
            <a:xfrm>
              <a:off x="292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3617" name="Text Box 65"/>
            <p:cNvSpPr txBox="1">
              <a:spLocks noChangeArrowheads="1"/>
            </p:cNvSpPr>
            <p:nvPr/>
          </p:nvSpPr>
          <p:spPr bwMode="auto">
            <a:xfrm>
              <a:off x="436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3618" name="Line 66"/>
            <p:cNvSpPr>
              <a:spLocks noChangeShapeType="1"/>
            </p:cNvSpPr>
            <p:nvPr/>
          </p:nvSpPr>
          <p:spPr bwMode="auto">
            <a:xfrm flipV="1">
              <a:off x="1610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19" name="Line 67"/>
            <p:cNvSpPr>
              <a:spLocks noChangeShapeType="1"/>
            </p:cNvSpPr>
            <p:nvPr/>
          </p:nvSpPr>
          <p:spPr bwMode="auto">
            <a:xfrm>
              <a:off x="1610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20" name="Text Box 68"/>
            <p:cNvSpPr txBox="1">
              <a:spLocks noChangeArrowheads="1"/>
            </p:cNvSpPr>
            <p:nvPr/>
          </p:nvSpPr>
          <p:spPr bwMode="auto">
            <a:xfrm>
              <a:off x="2635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21" name="Text Box 69"/>
            <p:cNvSpPr txBox="1">
              <a:spLocks noChangeArrowheads="1"/>
            </p:cNvSpPr>
            <p:nvPr/>
          </p:nvSpPr>
          <p:spPr bwMode="auto">
            <a:xfrm>
              <a:off x="1474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22" name="Line 70"/>
            <p:cNvSpPr>
              <a:spLocks noChangeShapeType="1"/>
            </p:cNvSpPr>
            <p:nvPr/>
          </p:nvSpPr>
          <p:spPr bwMode="auto">
            <a:xfrm flipV="1">
              <a:off x="3016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23" name="Line 71"/>
            <p:cNvSpPr>
              <a:spLocks noChangeShapeType="1"/>
            </p:cNvSpPr>
            <p:nvPr/>
          </p:nvSpPr>
          <p:spPr bwMode="auto">
            <a:xfrm>
              <a:off x="3016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24" name="Text Box 72"/>
            <p:cNvSpPr txBox="1">
              <a:spLocks noChangeArrowheads="1"/>
            </p:cNvSpPr>
            <p:nvPr/>
          </p:nvSpPr>
          <p:spPr bwMode="auto">
            <a:xfrm>
              <a:off x="4041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25" name="Text Box 73"/>
            <p:cNvSpPr txBox="1">
              <a:spLocks noChangeArrowheads="1"/>
            </p:cNvSpPr>
            <p:nvPr/>
          </p:nvSpPr>
          <p:spPr bwMode="auto">
            <a:xfrm>
              <a:off x="2880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26" name="Line 74"/>
            <p:cNvSpPr>
              <a:spLocks noChangeShapeType="1"/>
            </p:cNvSpPr>
            <p:nvPr/>
          </p:nvSpPr>
          <p:spPr bwMode="auto">
            <a:xfrm flipV="1">
              <a:off x="4377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27" name="Line 75"/>
            <p:cNvSpPr>
              <a:spLocks noChangeShapeType="1"/>
            </p:cNvSpPr>
            <p:nvPr/>
          </p:nvSpPr>
          <p:spPr bwMode="auto">
            <a:xfrm>
              <a:off x="4377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28" name="Text Box 76"/>
            <p:cNvSpPr txBox="1">
              <a:spLocks noChangeArrowheads="1"/>
            </p:cNvSpPr>
            <p:nvPr/>
          </p:nvSpPr>
          <p:spPr bwMode="auto">
            <a:xfrm>
              <a:off x="5402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29" name="Text Box 77"/>
            <p:cNvSpPr txBox="1">
              <a:spLocks noChangeArrowheads="1"/>
            </p:cNvSpPr>
            <p:nvPr/>
          </p:nvSpPr>
          <p:spPr bwMode="auto">
            <a:xfrm>
              <a:off x="4241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30" name="Line 78"/>
            <p:cNvSpPr>
              <a:spLocks noChangeShapeType="1"/>
            </p:cNvSpPr>
            <p:nvPr/>
          </p:nvSpPr>
          <p:spPr bwMode="auto">
            <a:xfrm flipV="1">
              <a:off x="1610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31" name="Line 79"/>
            <p:cNvSpPr>
              <a:spLocks noChangeShapeType="1"/>
            </p:cNvSpPr>
            <p:nvPr/>
          </p:nvSpPr>
          <p:spPr bwMode="auto">
            <a:xfrm>
              <a:off x="1610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32" name="Text Box 80"/>
            <p:cNvSpPr txBox="1">
              <a:spLocks noChangeArrowheads="1"/>
            </p:cNvSpPr>
            <p:nvPr/>
          </p:nvSpPr>
          <p:spPr bwMode="auto">
            <a:xfrm>
              <a:off x="2635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33" name="Text Box 81"/>
            <p:cNvSpPr txBox="1">
              <a:spLocks noChangeArrowheads="1"/>
            </p:cNvSpPr>
            <p:nvPr/>
          </p:nvSpPr>
          <p:spPr bwMode="auto">
            <a:xfrm>
              <a:off x="1474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34" name="Line 82"/>
            <p:cNvSpPr>
              <a:spLocks noChangeShapeType="1"/>
            </p:cNvSpPr>
            <p:nvPr/>
          </p:nvSpPr>
          <p:spPr bwMode="auto">
            <a:xfrm flipV="1">
              <a:off x="3016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35" name="Line 83"/>
            <p:cNvSpPr>
              <a:spLocks noChangeShapeType="1"/>
            </p:cNvSpPr>
            <p:nvPr/>
          </p:nvSpPr>
          <p:spPr bwMode="auto">
            <a:xfrm>
              <a:off x="3016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36" name="Text Box 84"/>
            <p:cNvSpPr txBox="1">
              <a:spLocks noChangeArrowheads="1"/>
            </p:cNvSpPr>
            <p:nvPr/>
          </p:nvSpPr>
          <p:spPr bwMode="auto">
            <a:xfrm>
              <a:off x="4041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37" name="Text Box 85"/>
            <p:cNvSpPr txBox="1">
              <a:spLocks noChangeArrowheads="1"/>
            </p:cNvSpPr>
            <p:nvPr/>
          </p:nvSpPr>
          <p:spPr bwMode="auto">
            <a:xfrm>
              <a:off x="2880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38" name="Line 86"/>
            <p:cNvSpPr>
              <a:spLocks noChangeShapeType="1"/>
            </p:cNvSpPr>
            <p:nvPr/>
          </p:nvSpPr>
          <p:spPr bwMode="auto">
            <a:xfrm flipV="1">
              <a:off x="4377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39" name="Line 87"/>
            <p:cNvSpPr>
              <a:spLocks noChangeShapeType="1"/>
            </p:cNvSpPr>
            <p:nvPr/>
          </p:nvSpPr>
          <p:spPr bwMode="auto">
            <a:xfrm>
              <a:off x="4377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40" name="Text Box 88"/>
            <p:cNvSpPr txBox="1">
              <a:spLocks noChangeArrowheads="1"/>
            </p:cNvSpPr>
            <p:nvPr/>
          </p:nvSpPr>
          <p:spPr bwMode="auto">
            <a:xfrm>
              <a:off x="5402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41" name="Text Box 89"/>
            <p:cNvSpPr txBox="1">
              <a:spLocks noChangeArrowheads="1"/>
            </p:cNvSpPr>
            <p:nvPr/>
          </p:nvSpPr>
          <p:spPr bwMode="auto">
            <a:xfrm>
              <a:off x="4241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42" name="Line 90"/>
            <p:cNvSpPr>
              <a:spLocks noChangeShapeType="1"/>
            </p:cNvSpPr>
            <p:nvPr/>
          </p:nvSpPr>
          <p:spPr bwMode="auto">
            <a:xfrm flipV="1">
              <a:off x="1610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43" name="Line 91"/>
            <p:cNvSpPr>
              <a:spLocks noChangeShapeType="1"/>
            </p:cNvSpPr>
            <p:nvPr/>
          </p:nvSpPr>
          <p:spPr bwMode="auto">
            <a:xfrm>
              <a:off x="1610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44" name="Text Box 92"/>
            <p:cNvSpPr txBox="1">
              <a:spLocks noChangeArrowheads="1"/>
            </p:cNvSpPr>
            <p:nvPr/>
          </p:nvSpPr>
          <p:spPr bwMode="auto">
            <a:xfrm>
              <a:off x="2635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45" name="Text Box 93"/>
            <p:cNvSpPr txBox="1">
              <a:spLocks noChangeArrowheads="1"/>
            </p:cNvSpPr>
            <p:nvPr/>
          </p:nvSpPr>
          <p:spPr bwMode="auto">
            <a:xfrm>
              <a:off x="1474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46" name="Line 94"/>
            <p:cNvSpPr>
              <a:spLocks noChangeShapeType="1"/>
            </p:cNvSpPr>
            <p:nvPr/>
          </p:nvSpPr>
          <p:spPr bwMode="auto">
            <a:xfrm flipV="1">
              <a:off x="3016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47" name="Line 95"/>
            <p:cNvSpPr>
              <a:spLocks noChangeShapeType="1"/>
            </p:cNvSpPr>
            <p:nvPr/>
          </p:nvSpPr>
          <p:spPr bwMode="auto">
            <a:xfrm>
              <a:off x="3016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48" name="Text Box 96"/>
            <p:cNvSpPr txBox="1">
              <a:spLocks noChangeArrowheads="1"/>
            </p:cNvSpPr>
            <p:nvPr/>
          </p:nvSpPr>
          <p:spPr bwMode="auto">
            <a:xfrm>
              <a:off x="4041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49" name="Text Box 97"/>
            <p:cNvSpPr txBox="1">
              <a:spLocks noChangeArrowheads="1"/>
            </p:cNvSpPr>
            <p:nvPr/>
          </p:nvSpPr>
          <p:spPr bwMode="auto">
            <a:xfrm>
              <a:off x="2880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3650" name="Line 98"/>
            <p:cNvSpPr>
              <a:spLocks noChangeShapeType="1"/>
            </p:cNvSpPr>
            <p:nvPr/>
          </p:nvSpPr>
          <p:spPr bwMode="auto">
            <a:xfrm flipV="1">
              <a:off x="4377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51" name="Line 99"/>
            <p:cNvSpPr>
              <a:spLocks noChangeShapeType="1"/>
            </p:cNvSpPr>
            <p:nvPr/>
          </p:nvSpPr>
          <p:spPr bwMode="auto">
            <a:xfrm>
              <a:off x="4377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52" name="Text Box 100"/>
            <p:cNvSpPr txBox="1">
              <a:spLocks noChangeArrowheads="1"/>
            </p:cNvSpPr>
            <p:nvPr/>
          </p:nvSpPr>
          <p:spPr bwMode="auto">
            <a:xfrm>
              <a:off x="5402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3653" name="Text Box 101"/>
            <p:cNvSpPr txBox="1">
              <a:spLocks noChangeArrowheads="1"/>
            </p:cNvSpPr>
            <p:nvPr/>
          </p:nvSpPr>
          <p:spPr bwMode="auto">
            <a:xfrm>
              <a:off x="4241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</p:grpSp>
      <p:sp>
        <p:nvSpPr>
          <p:cNvPr id="23654" name="Text Box 102"/>
          <p:cNvSpPr txBox="1">
            <a:spLocks noChangeArrowheads="1"/>
          </p:cNvSpPr>
          <p:nvPr/>
        </p:nvSpPr>
        <p:spPr bwMode="auto">
          <a:xfrm>
            <a:off x="142875" y="1449388"/>
            <a:ext cx="1260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1400">
                <a:solidFill>
                  <a:schemeClr val="accent2"/>
                </a:solidFill>
                <a:latin typeface="Arial" panose="020B0604020202020204" pitchFamily="34" charset="0"/>
              </a:rPr>
              <a:t>D e m a n d e</a:t>
            </a:r>
            <a:endParaRPr lang="fr-FR" altLang="fr-FR" sz="14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grpSp>
        <p:nvGrpSpPr>
          <p:cNvPr id="23655" name="Group 103"/>
          <p:cNvGrpSpPr>
            <a:grpSpLocks/>
          </p:cNvGrpSpPr>
          <p:nvPr/>
        </p:nvGrpSpPr>
        <p:grpSpPr bwMode="auto">
          <a:xfrm>
            <a:off x="2735263" y="2493963"/>
            <a:ext cx="5724525" cy="3563937"/>
            <a:chOff x="1723" y="1571"/>
            <a:chExt cx="3606" cy="2245"/>
          </a:xfrm>
        </p:grpSpPr>
        <p:sp>
          <p:nvSpPr>
            <p:cNvPr id="23656" name="Line 104"/>
            <p:cNvSpPr>
              <a:spLocks noChangeShapeType="1"/>
            </p:cNvSpPr>
            <p:nvPr/>
          </p:nvSpPr>
          <p:spPr bwMode="auto">
            <a:xfrm>
              <a:off x="1723" y="1571"/>
              <a:ext cx="159" cy="29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57" name="Freeform 105"/>
            <p:cNvSpPr>
              <a:spLocks/>
            </p:cNvSpPr>
            <p:nvPr/>
          </p:nvSpPr>
          <p:spPr bwMode="auto">
            <a:xfrm>
              <a:off x="1746" y="2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58" name="Freeform 106"/>
            <p:cNvSpPr>
              <a:spLocks/>
            </p:cNvSpPr>
            <p:nvPr/>
          </p:nvSpPr>
          <p:spPr bwMode="auto">
            <a:xfrm>
              <a:off x="1821" y="3420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59" name="Freeform 107"/>
            <p:cNvSpPr>
              <a:spLocks/>
            </p:cNvSpPr>
            <p:nvPr/>
          </p:nvSpPr>
          <p:spPr bwMode="auto">
            <a:xfrm>
              <a:off x="3129" y="2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60" name="Freeform 108"/>
            <p:cNvSpPr>
              <a:spLocks/>
            </p:cNvSpPr>
            <p:nvPr/>
          </p:nvSpPr>
          <p:spPr bwMode="auto">
            <a:xfrm>
              <a:off x="4490" y="2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61" name="Freeform 109"/>
            <p:cNvSpPr>
              <a:spLocks/>
            </p:cNvSpPr>
            <p:nvPr/>
          </p:nvSpPr>
          <p:spPr bwMode="auto">
            <a:xfrm>
              <a:off x="3228" y="3420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62" name="Freeform 110"/>
            <p:cNvSpPr>
              <a:spLocks/>
            </p:cNvSpPr>
            <p:nvPr/>
          </p:nvSpPr>
          <p:spPr bwMode="auto">
            <a:xfrm>
              <a:off x="4588" y="3420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63" name="Line 111"/>
            <p:cNvSpPr>
              <a:spLocks noChangeShapeType="1"/>
            </p:cNvSpPr>
            <p:nvPr/>
          </p:nvSpPr>
          <p:spPr bwMode="auto">
            <a:xfrm>
              <a:off x="3129" y="1571"/>
              <a:ext cx="159" cy="29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664" name="Line 112"/>
            <p:cNvSpPr>
              <a:spLocks noChangeShapeType="1"/>
            </p:cNvSpPr>
            <p:nvPr/>
          </p:nvSpPr>
          <p:spPr bwMode="auto">
            <a:xfrm>
              <a:off x="4490" y="1571"/>
              <a:ext cx="159" cy="29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152400" y="304800"/>
            <a:ext cx="8783638" cy="6096000"/>
            <a:chOff x="96" y="192"/>
            <a:chExt cx="5533" cy="3840"/>
          </a:xfrm>
        </p:grpSpPr>
        <p:sp>
          <p:nvSpPr>
            <p:cNvPr id="24579" name="Rectangle 3"/>
            <p:cNvSpPr>
              <a:spLocks noChangeArrowheads="1"/>
            </p:cNvSpPr>
            <p:nvPr/>
          </p:nvSpPr>
          <p:spPr bwMode="auto">
            <a:xfrm>
              <a:off x="4224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4580" name="Rectangle 4"/>
            <p:cNvSpPr>
              <a:spLocks noChangeArrowheads="1"/>
            </p:cNvSpPr>
            <p:nvPr/>
          </p:nvSpPr>
          <p:spPr bwMode="auto">
            <a:xfrm>
              <a:off x="2832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1440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000">
                <a:cs typeface="Times New Roman" panose="02020603050405020304" pitchFamily="18" charset="0"/>
              </a:endParaRPr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144" y="3051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4224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2832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4585" name="Rectangle 9"/>
            <p:cNvSpPr>
              <a:spLocks noChangeArrowheads="1"/>
            </p:cNvSpPr>
            <p:nvPr/>
          </p:nvSpPr>
          <p:spPr bwMode="auto">
            <a:xfrm>
              <a:off x="1440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144" y="2078"/>
              <a:ext cx="1296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87" name="Rectangle 11"/>
            <p:cNvSpPr>
              <a:spLocks noChangeArrowheads="1"/>
            </p:cNvSpPr>
            <p:nvPr/>
          </p:nvSpPr>
          <p:spPr bwMode="auto">
            <a:xfrm>
              <a:off x="4224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>
              <a:off x="2832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1440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24590" name="Rectangle 14"/>
            <p:cNvSpPr>
              <a:spLocks noChangeArrowheads="1"/>
            </p:cNvSpPr>
            <p:nvPr/>
          </p:nvSpPr>
          <p:spPr bwMode="auto">
            <a:xfrm>
              <a:off x="144" y="1104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4224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92" name="Rectangle 16"/>
            <p:cNvSpPr>
              <a:spLocks noChangeArrowheads="1"/>
            </p:cNvSpPr>
            <p:nvPr/>
          </p:nvSpPr>
          <p:spPr bwMode="auto">
            <a:xfrm>
              <a:off x="2832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>
              <a:off x="1440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94" name="Rectangle 18"/>
            <p:cNvSpPr>
              <a:spLocks noChangeArrowheads="1"/>
            </p:cNvSpPr>
            <p:nvPr/>
          </p:nvSpPr>
          <p:spPr bwMode="auto">
            <a:xfrm>
              <a:off x="144" y="240"/>
              <a:ext cx="1296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24595" name="Line 19"/>
            <p:cNvSpPr>
              <a:spLocks noChangeShapeType="1"/>
            </p:cNvSpPr>
            <p:nvPr/>
          </p:nvSpPr>
          <p:spPr bwMode="auto">
            <a:xfrm>
              <a:off x="144" y="240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596" name="Line 20"/>
            <p:cNvSpPr>
              <a:spLocks noChangeShapeType="1"/>
            </p:cNvSpPr>
            <p:nvPr/>
          </p:nvSpPr>
          <p:spPr bwMode="auto">
            <a:xfrm>
              <a:off x="144" y="1104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597" name="Line 21"/>
            <p:cNvSpPr>
              <a:spLocks noChangeShapeType="1"/>
            </p:cNvSpPr>
            <p:nvPr/>
          </p:nvSpPr>
          <p:spPr bwMode="auto">
            <a:xfrm>
              <a:off x="144" y="2078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598" name="Line 22"/>
            <p:cNvSpPr>
              <a:spLocks noChangeShapeType="1"/>
            </p:cNvSpPr>
            <p:nvPr/>
          </p:nvSpPr>
          <p:spPr bwMode="auto">
            <a:xfrm>
              <a:off x="144" y="3051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599" name="Line 23"/>
            <p:cNvSpPr>
              <a:spLocks noChangeShapeType="1"/>
            </p:cNvSpPr>
            <p:nvPr/>
          </p:nvSpPr>
          <p:spPr bwMode="auto">
            <a:xfrm>
              <a:off x="144" y="4025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0" name="Line 24"/>
            <p:cNvSpPr>
              <a:spLocks noChangeShapeType="1"/>
            </p:cNvSpPr>
            <p:nvPr/>
          </p:nvSpPr>
          <p:spPr bwMode="auto">
            <a:xfrm>
              <a:off x="144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1" name="Line 25"/>
            <p:cNvSpPr>
              <a:spLocks noChangeShapeType="1"/>
            </p:cNvSpPr>
            <p:nvPr/>
          </p:nvSpPr>
          <p:spPr bwMode="auto">
            <a:xfrm>
              <a:off x="1440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2" name="Line 26"/>
            <p:cNvSpPr>
              <a:spLocks noChangeShapeType="1"/>
            </p:cNvSpPr>
            <p:nvPr/>
          </p:nvSpPr>
          <p:spPr bwMode="auto">
            <a:xfrm>
              <a:off x="2832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3" name="Line 27"/>
            <p:cNvSpPr>
              <a:spLocks noChangeShapeType="1"/>
            </p:cNvSpPr>
            <p:nvPr/>
          </p:nvSpPr>
          <p:spPr bwMode="auto">
            <a:xfrm>
              <a:off x="4224" y="240"/>
              <a:ext cx="0" cy="37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4" name="Line 28"/>
            <p:cNvSpPr>
              <a:spLocks noChangeShapeType="1"/>
            </p:cNvSpPr>
            <p:nvPr/>
          </p:nvSpPr>
          <p:spPr bwMode="auto">
            <a:xfrm>
              <a:off x="5616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5" name="Line 29"/>
            <p:cNvSpPr>
              <a:spLocks noChangeShapeType="1"/>
            </p:cNvSpPr>
            <p:nvPr/>
          </p:nvSpPr>
          <p:spPr bwMode="auto">
            <a:xfrm>
              <a:off x="2832" y="1104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6" name="Line 30"/>
            <p:cNvSpPr>
              <a:spLocks noChangeShapeType="1"/>
            </p:cNvSpPr>
            <p:nvPr/>
          </p:nvSpPr>
          <p:spPr bwMode="auto">
            <a:xfrm>
              <a:off x="1440" y="1104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7" name="Line 31"/>
            <p:cNvSpPr>
              <a:spLocks noChangeShapeType="1"/>
            </p:cNvSpPr>
            <p:nvPr/>
          </p:nvSpPr>
          <p:spPr bwMode="auto">
            <a:xfrm>
              <a:off x="1440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8" name="Line 32"/>
            <p:cNvSpPr>
              <a:spLocks noChangeShapeType="1"/>
            </p:cNvSpPr>
            <p:nvPr/>
          </p:nvSpPr>
          <p:spPr bwMode="auto">
            <a:xfrm>
              <a:off x="1440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09" name="Line 33"/>
            <p:cNvSpPr>
              <a:spLocks noChangeShapeType="1"/>
            </p:cNvSpPr>
            <p:nvPr/>
          </p:nvSpPr>
          <p:spPr bwMode="auto">
            <a:xfrm>
              <a:off x="2832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10" name="Line 34"/>
            <p:cNvSpPr>
              <a:spLocks noChangeShapeType="1"/>
            </p:cNvSpPr>
            <p:nvPr/>
          </p:nvSpPr>
          <p:spPr bwMode="auto">
            <a:xfrm>
              <a:off x="2832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2832" y="2078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1440" y="2078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aphicFrame>
          <p:nvGraphicFramePr>
            <p:cNvPr id="24613" name="Object 37"/>
            <p:cNvGraphicFramePr>
              <a:graphicFrameLocks noChangeAspect="1"/>
            </p:cNvGraphicFramePr>
            <p:nvPr/>
          </p:nvGraphicFramePr>
          <p:xfrm>
            <a:off x="480" y="1248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89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248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614" name="Picture 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" y="1413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15" name="Picture 3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5" y="71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4616" name="Object 40"/>
            <p:cNvGraphicFramePr>
              <a:graphicFrameLocks noChangeAspect="1"/>
            </p:cNvGraphicFramePr>
            <p:nvPr/>
          </p:nvGraphicFramePr>
          <p:xfrm>
            <a:off x="1920" y="54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90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54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617" name="Picture 4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528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4618" name="Object 42"/>
            <p:cNvGraphicFramePr>
              <a:graphicFrameLocks noChangeAspect="1"/>
            </p:cNvGraphicFramePr>
            <p:nvPr/>
          </p:nvGraphicFramePr>
          <p:xfrm>
            <a:off x="3584" y="542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91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542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619" name="Picture 4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" y="711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20" name="Picture 4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480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21" name="Picture 4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" y="709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22" name="Picture 4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04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4623" name="Object 47"/>
            <p:cNvGraphicFramePr>
              <a:graphicFrameLocks noChangeAspect="1"/>
            </p:cNvGraphicFramePr>
            <p:nvPr/>
          </p:nvGraphicFramePr>
          <p:xfrm>
            <a:off x="752" y="2318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92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" y="2318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624" name="Picture 4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" y="248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25" name="Picture 4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168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26" name="Picture 5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" y="339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627" name="Line 51"/>
            <p:cNvSpPr>
              <a:spLocks noChangeShapeType="1"/>
            </p:cNvSpPr>
            <p:nvPr/>
          </p:nvSpPr>
          <p:spPr bwMode="auto">
            <a:xfrm>
              <a:off x="144" y="1104"/>
              <a:ext cx="54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28" name="Line 52"/>
            <p:cNvSpPr>
              <a:spLocks noChangeShapeType="1"/>
            </p:cNvSpPr>
            <p:nvPr/>
          </p:nvSpPr>
          <p:spPr bwMode="auto">
            <a:xfrm>
              <a:off x="1440" y="240"/>
              <a:ext cx="0" cy="37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29" name="Rectangle 53"/>
            <p:cNvSpPr>
              <a:spLocks noChangeArrowheads="1"/>
            </p:cNvSpPr>
            <p:nvPr/>
          </p:nvSpPr>
          <p:spPr bwMode="auto">
            <a:xfrm>
              <a:off x="96" y="192"/>
              <a:ext cx="1334" cy="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4630" name="Line 54"/>
            <p:cNvSpPr>
              <a:spLocks noChangeShapeType="1"/>
            </p:cNvSpPr>
            <p:nvPr/>
          </p:nvSpPr>
          <p:spPr bwMode="auto">
            <a:xfrm>
              <a:off x="192" y="2016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31" name="Line 55"/>
            <p:cNvSpPr>
              <a:spLocks noChangeShapeType="1"/>
            </p:cNvSpPr>
            <p:nvPr/>
          </p:nvSpPr>
          <p:spPr bwMode="auto">
            <a:xfrm>
              <a:off x="192" y="2995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32" name="Line 56"/>
            <p:cNvSpPr>
              <a:spLocks noChangeShapeType="1"/>
            </p:cNvSpPr>
            <p:nvPr/>
          </p:nvSpPr>
          <p:spPr bwMode="auto">
            <a:xfrm>
              <a:off x="192" y="3961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33" name="Line 57"/>
            <p:cNvSpPr>
              <a:spLocks noChangeShapeType="1"/>
            </p:cNvSpPr>
            <p:nvPr/>
          </p:nvSpPr>
          <p:spPr bwMode="auto">
            <a:xfrm>
              <a:off x="1536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34" name="Line 58"/>
            <p:cNvSpPr>
              <a:spLocks noChangeShapeType="1"/>
            </p:cNvSpPr>
            <p:nvPr/>
          </p:nvSpPr>
          <p:spPr bwMode="auto">
            <a:xfrm>
              <a:off x="2928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35" name="Line 59"/>
            <p:cNvSpPr>
              <a:spLocks noChangeShapeType="1"/>
            </p:cNvSpPr>
            <p:nvPr/>
          </p:nvSpPr>
          <p:spPr bwMode="auto">
            <a:xfrm>
              <a:off x="4320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36" name="Text Box 60"/>
            <p:cNvSpPr txBox="1">
              <a:spLocks noChangeArrowheads="1"/>
            </p:cNvSpPr>
            <p:nvPr/>
          </p:nvSpPr>
          <p:spPr bwMode="auto">
            <a:xfrm>
              <a:off x="240" y="1824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4637" name="Text Box 61"/>
            <p:cNvSpPr txBox="1">
              <a:spLocks noChangeArrowheads="1"/>
            </p:cNvSpPr>
            <p:nvPr/>
          </p:nvSpPr>
          <p:spPr bwMode="auto">
            <a:xfrm>
              <a:off x="240" y="2803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4638" name="Text Box 62"/>
            <p:cNvSpPr txBox="1">
              <a:spLocks noChangeArrowheads="1"/>
            </p:cNvSpPr>
            <p:nvPr/>
          </p:nvSpPr>
          <p:spPr bwMode="auto">
            <a:xfrm>
              <a:off x="240" y="377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4639" name="Text Box 63"/>
            <p:cNvSpPr txBox="1">
              <a:spLocks noChangeArrowheads="1"/>
            </p:cNvSpPr>
            <p:nvPr/>
          </p:nvSpPr>
          <p:spPr bwMode="auto">
            <a:xfrm>
              <a:off x="1584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4640" name="Text Box 64"/>
            <p:cNvSpPr txBox="1">
              <a:spLocks noChangeArrowheads="1"/>
            </p:cNvSpPr>
            <p:nvPr/>
          </p:nvSpPr>
          <p:spPr bwMode="auto">
            <a:xfrm>
              <a:off x="292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4641" name="Text Box 65"/>
            <p:cNvSpPr txBox="1">
              <a:spLocks noChangeArrowheads="1"/>
            </p:cNvSpPr>
            <p:nvPr/>
          </p:nvSpPr>
          <p:spPr bwMode="auto">
            <a:xfrm>
              <a:off x="436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V="1">
              <a:off x="1610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>
              <a:off x="1610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44" name="Text Box 68"/>
            <p:cNvSpPr txBox="1">
              <a:spLocks noChangeArrowheads="1"/>
            </p:cNvSpPr>
            <p:nvPr/>
          </p:nvSpPr>
          <p:spPr bwMode="auto">
            <a:xfrm>
              <a:off x="2635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45" name="Text Box 69"/>
            <p:cNvSpPr txBox="1">
              <a:spLocks noChangeArrowheads="1"/>
            </p:cNvSpPr>
            <p:nvPr/>
          </p:nvSpPr>
          <p:spPr bwMode="auto">
            <a:xfrm>
              <a:off x="1474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46" name="Line 70"/>
            <p:cNvSpPr>
              <a:spLocks noChangeShapeType="1"/>
            </p:cNvSpPr>
            <p:nvPr/>
          </p:nvSpPr>
          <p:spPr bwMode="auto">
            <a:xfrm flipV="1">
              <a:off x="3016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47" name="Line 71"/>
            <p:cNvSpPr>
              <a:spLocks noChangeShapeType="1"/>
            </p:cNvSpPr>
            <p:nvPr/>
          </p:nvSpPr>
          <p:spPr bwMode="auto">
            <a:xfrm>
              <a:off x="3016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48" name="Text Box 72"/>
            <p:cNvSpPr txBox="1">
              <a:spLocks noChangeArrowheads="1"/>
            </p:cNvSpPr>
            <p:nvPr/>
          </p:nvSpPr>
          <p:spPr bwMode="auto">
            <a:xfrm>
              <a:off x="4041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49" name="Text Box 73"/>
            <p:cNvSpPr txBox="1">
              <a:spLocks noChangeArrowheads="1"/>
            </p:cNvSpPr>
            <p:nvPr/>
          </p:nvSpPr>
          <p:spPr bwMode="auto">
            <a:xfrm>
              <a:off x="2880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50" name="Line 74"/>
            <p:cNvSpPr>
              <a:spLocks noChangeShapeType="1"/>
            </p:cNvSpPr>
            <p:nvPr/>
          </p:nvSpPr>
          <p:spPr bwMode="auto">
            <a:xfrm flipV="1">
              <a:off x="4377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51" name="Line 75"/>
            <p:cNvSpPr>
              <a:spLocks noChangeShapeType="1"/>
            </p:cNvSpPr>
            <p:nvPr/>
          </p:nvSpPr>
          <p:spPr bwMode="auto">
            <a:xfrm>
              <a:off x="4377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52" name="Text Box 76"/>
            <p:cNvSpPr txBox="1">
              <a:spLocks noChangeArrowheads="1"/>
            </p:cNvSpPr>
            <p:nvPr/>
          </p:nvSpPr>
          <p:spPr bwMode="auto">
            <a:xfrm>
              <a:off x="5402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53" name="Text Box 77"/>
            <p:cNvSpPr txBox="1">
              <a:spLocks noChangeArrowheads="1"/>
            </p:cNvSpPr>
            <p:nvPr/>
          </p:nvSpPr>
          <p:spPr bwMode="auto">
            <a:xfrm>
              <a:off x="4241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54" name="Line 78"/>
            <p:cNvSpPr>
              <a:spLocks noChangeShapeType="1"/>
            </p:cNvSpPr>
            <p:nvPr/>
          </p:nvSpPr>
          <p:spPr bwMode="auto">
            <a:xfrm flipV="1">
              <a:off x="1610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55" name="Line 79"/>
            <p:cNvSpPr>
              <a:spLocks noChangeShapeType="1"/>
            </p:cNvSpPr>
            <p:nvPr/>
          </p:nvSpPr>
          <p:spPr bwMode="auto">
            <a:xfrm>
              <a:off x="1610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56" name="Text Box 80"/>
            <p:cNvSpPr txBox="1">
              <a:spLocks noChangeArrowheads="1"/>
            </p:cNvSpPr>
            <p:nvPr/>
          </p:nvSpPr>
          <p:spPr bwMode="auto">
            <a:xfrm>
              <a:off x="2635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57" name="Text Box 81"/>
            <p:cNvSpPr txBox="1">
              <a:spLocks noChangeArrowheads="1"/>
            </p:cNvSpPr>
            <p:nvPr/>
          </p:nvSpPr>
          <p:spPr bwMode="auto">
            <a:xfrm>
              <a:off x="1474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 flipV="1">
              <a:off x="3016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59" name="Line 83"/>
            <p:cNvSpPr>
              <a:spLocks noChangeShapeType="1"/>
            </p:cNvSpPr>
            <p:nvPr/>
          </p:nvSpPr>
          <p:spPr bwMode="auto">
            <a:xfrm>
              <a:off x="3016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60" name="Text Box 84"/>
            <p:cNvSpPr txBox="1">
              <a:spLocks noChangeArrowheads="1"/>
            </p:cNvSpPr>
            <p:nvPr/>
          </p:nvSpPr>
          <p:spPr bwMode="auto">
            <a:xfrm>
              <a:off x="4041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61" name="Text Box 85"/>
            <p:cNvSpPr txBox="1">
              <a:spLocks noChangeArrowheads="1"/>
            </p:cNvSpPr>
            <p:nvPr/>
          </p:nvSpPr>
          <p:spPr bwMode="auto">
            <a:xfrm>
              <a:off x="2880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62" name="Line 86"/>
            <p:cNvSpPr>
              <a:spLocks noChangeShapeType="1"/>
            </p:cNvSpPr>
            <p:nvPr/>
          </p:nvSpPr>
          <p:spPr bwMode="auto">
            <a:xfrm flipV="1">
              <a:off x="4377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63" name="Line 87"/>
            <p:cNvSpPr>
              <a:spLocks noChangeShapeType="1"/>
            </p:cNvSpPr>
            <p:nvPr/>
          </p:nvSpPr>
          <p:spPr bwMode="auto">
            <a:xfrm>
              <a:off x="4377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64" name="Text Box 88"/>
            <p:cNvSpPr txBox="1">
              <a:spLocks noChangeArrowheads="1"/>
            </p:cNvSpPr>
            <p:nvPr/>
          </p:nvSpPr>
          <p:spPr bwMode="auto">
            <a:xfrm>
              <a:off x="5402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65" name="Text Box 89"/>
            <p:cNvSpPr txBox="1">
              <a:spLocks noChangeArrowheads="1"/>
            </p:cNvSpPr>
            <p:nvPr/>
          </p:nvSpPr>
          <p:spPr bwMode="auto">
            <a:xfrm>
              <a:off x="4241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66" name="Line 90"/>
            <p:cNvSpPr>
              <a:spLocks noChangeShapeType="1"/>
            </p:cNvSpPr>
            <p:nvPr/>
          </p:nvSpPr>
          <p:spPr bwMode="auto">
            <a:xfrm flipV="1">
              <a:off x="1610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67" name="Line 91"/>
            <p:cNvSpPr>
              <a:spLocks noChangeShapeType="1"/>
            </p:cNvSpPr>
            <p:nvPr/>
          </p:nvSpPr>
          <p:spPr bwMode="auto">
            <a:xfrm>
              <a:off x="1610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68" name="Text Box 92"/>
            <p:cNvSpPr txBox="1">
              <a:spLocks noChangeArrowheads="1"/>
            </p:cNvSpPr>
            <p:nvPr/>
          </p:nvSpPr>
          <p:spPr bwMode="auto">
            <a:xfrm>
              <a:off x="2635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69" name="Text Box 93"/>
            <p:cNvSpPr txBox="1">
              <a:spLocks noChangeArrowheads="1"/>
            </p:cNvSpPr>
            <p:nvPr/>
          </p:nvSpPr>
          <p:spPr bwMode="auto">
            <a:xfrm>
              <a:off x="1474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70" name="Line 94"/>
            <p:cNvSpPr>
              <a:spLocks noChangeShapeType="1"/>
            </p:cNvSpPr>
            <p:nvPr/>
          </p:nvSpPr>
          <p:spPr bwMode="auto">
            <a:xfrm flipV="1">
              <a:off x="3016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71" name="Line 95"/>
            <p:cNvSpPr>
              <a:spLocks noChangeShapeType="1"/>
            </p:cNvSpPr>
            <p:nvPr/>
          </p:nvSpPr>
          <p:spPr bwMode="auto">
            <a:xfrm>
              <a:off x="3016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72" name="Text Box 96"/>
            <p:cNvSpPr txBox="1">
              <a:spLocks noChangeArrowheads="1"/>
            </p:cNvSpPr>
            <p:nvPr/>
          </p:nvSpPr>
          <p:spPr bwMode="auto">
            <a:xfrm>
              <a:off x="4041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73" name="Text Box 97"/>
            <p:cNvSpPr txBox="1">
              <a:spLocks noChangeArrowheads="1"/>
            </p:cNvSpPr>
            <p:nvPr/>
          </p:nvSpPr>
          <p:spPr bwMode="auto">
            <a:xfrm>
              <a:off x="2880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24674" name="Line 98"/>
            <p:cNvSpPr>
              <a:spLocks noChangeShapeType="1"/>
            </p:cNvSpPr>
            <p:nvPr/>
          </p:nvSpPr>
          <p:spPr bwMode="auto">
            <a:xfrm flipV="1">
              <a:off x="4377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75" name="Line 99"/>
            <p:cNvSpPr>
              <a:spLocks noChangeShapeType="1"/>
            </p:cNvSpPr>
            <p:nvPr/>
          </p:nvSpPr>
          <p:spPr bwMode="auto">
            <a:xfrm>
              <a:off x="4377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76" name="Text Box 100"/>
            <p:cNvSpPr txBox="1">
              <a:spLocks noChangeArrowheads="1"/>
            </p:cNvSpPr>
            <p:nvPr/>
          </p:nvSpPr>
          <p:spPr bwMode="auto">
            <a:xfrm>
              <a:off x="5402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24677" name="Text Box 101"/>
            <p:cNvSpPr txBox="1">
              <a:spLocks noChangeArrowheads="1"/>
            </p:cNvSpPr>
            <p:nvPr/>
          </p:nvSpPr>
          <p:spPr bwMode="auto">
            <a:xfrm>
              <a:off x="4241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</p:grpSp>
      <p:grpSp>
        <p:nvGrpSpPr>
          <p:cNvPr id="24678" name="Group 102"/>
          <p:cNvGrpSpPr>
            <a:grpSpLocks/>
          </p:cNvGrpSpPr>
          <p:nvPr/>
        </p:nvGrpSpPr>
        <p:grpSpPr bwMode="auto">
          <a:xfrm>
            <a:off x="2700338" y="2241550"/>
            <a:ext cx="5748337" cy="3816350"/>
            <a:chOff x="1701" y="1412"/>
            <a:chExt cx="3621" cy="2404"/>
          </a:xfrm>
        </p:grpSpPr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 flipH="1">
              <a:off x="1701" y="1412"/>
              <a:ext cx="182" cy="31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H="1">
              <a:off x="1701" y="2387"/>
              <a:ext cx="182" cy="31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 flipH="1">
              <a:off x="1701" y="3362"/>
              <a:ext cx="182" cy="31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2" name="Freeform 106"/>
            <p:cNvSpPr>
              <a:spLocks/>
            </p:cNvSpPr>
            <p:nvPr/>
          </p:nvSpPr>
          <p:spPr bwMode="auto">
            <a:xfrm flipH="1">
              <a:off x="3129" y="1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3" name="Freeform 107"/>
            <p:cNvSpPr>
              <a:spLocks/>
            </p:cNvSpPr>
            <p:nvPr/>
          </p:nvSpPr>
          <p:spPr bwMode="auto">
            <a:xfrm flipH="1">
              <a:off x="3129" y="2475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4" name="Freeform 108"/>
            <p:cNvSpPr>
              <a:spLocks/>
            </p:cNvSpPr>
            <p:nvPr/>
          </p:nvSpPr>
          <p:spPr bwMode="auto">
            <a:xfrm flipH="1">
              <a:off x="3129" y="3473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5" name="Freeform 109"/>
            <p:cNvSpPr>
              <a:spLocks/>
            </p:cNvSpPr>
            <p:nvPr/>
          </p:nvSpPr>
          <p:spPr bwMode="auto">
            <a:xfrm flipH="1">
              <a:off x="4581" y="1434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6" name="Freeform 110"/>
            <p:cNvSpPr>
              <a:spLocks/>
            </p:cNvSpPr>
            <p:nvPr/>
          </p:nvSpPr>
          <p:spPr bwMode="auto">
            <a:xfrm flipH="1">
              <a:off x="4581" y="2409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687" name="Freeform 111"/>
            <p:cNvSpPr>
              <a:spLocks/>
            </p:cNvSpPr>
            <p:nvPr/>
          </p:nvSpPr>
          <p:spPr bwMode="auto">
            <a:xfrm flipH="1">
              <a:off x="4581" y="3407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4688" name="Text Box 112"/>
          <p:cNvSpPr txBox="1">
            <a:spLocks noChangeArrowheads="1"/>
          </p:cNvSpPr>
          <p:nvPr/>
        </p:nvSpPr>
        <p:spPr bwMode="auto">
          <a:xfrm rot="-5400000">
            <a:off x="1744663" y="531813"/>
            <a:ext cx="774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1400">
                <a:solidFill>
                  <a:srgbClr val="CC0000"/>
                </a:solidFill>
                <a:latin typeface="Arial" panose="020B0604020202020204" pitchFamily="34" charset="0"/>
              </a:rPr>
              <a:t>O f f r e</a:t>
            </a:r>
            <a:endParaRPr lang="fr-FR" altLang="fr-FR" sz="140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142875" y="304800"/>
            <a:ext cx="8793163" cy="6096000"/>
            <a:chOff x="90" y="192"/>
            <a:chExt cx="5539" cy="3840"/>
          </a:xfrm>
        </p:grpSpPr>
        <p:grpSp>
          <p:nvGrpSpPr>
            <p:cNvPr id="25603" name="Group 3"/>
            <p:cNvGrpSpPr>
              <a:grpSpLocks/>
            </p:cNvGrpSpPr>
            <p:nvPr/>
          </p:nvGrpSpPr>
          <p:grpSpPr bwMode="auto">
            <a:xfrm>
              <a:off x="96" y="192"/>
              <a:ext cx="5533" cy="3840"/>
              <a:chOff x="96" y="192"/>
              <a:chExt cx="5533" cy="3840"/>
            </a:xfrm>
          </p:grpSpPr>
          <p:sp>
            <p:nvSpPr>
              <p:cNvPr id="25604" name="Rectangle 4"/>
              <p:cNvSpPr>
                <a:spLocks noChangeArrowheads="1"/>
              </p:cNvSpPr>
              <p:nvPr/>
            </p:nvSpPr>
            <p:spPr bwMode="auto">
              <a:xfrm>
                <a:off x="4224" y="3051"/>
                <a:ext cx="1392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</p:txBody>
          </p:sp>
          <p:sp>
            <p:nvSpPr>
              <p:cNvPr id="25605" name="Rectangle 5"/>
              <p:cNvSpPr>
                <a:spLocks noChangeArrowheads="1"/>
              </p:cNvSpPr>
              <p:nvPr/>
            </p:nvSpPr>
            <p:spPr bwMode="auto">
              <a:xfrm>
                <a:off x="2832" y="3051"/>
                <a:ext cx="1392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</p:txBody>
          </p:sp>
          <p:sp>
            <p:nvSpPr>
              <p:cNvPr id="25606" name="Rectangle 6"/>
              <p:cNvSpPr>
                <a:spLocks noChangeArrowheads="1"/>
              </p:cNvSpPr>
              <p:nvPr/>
            </p:nvSpPr>
            <p:spPr bwMode="auto">
              <a:xfrm>
                <a:off x="1440" y="3051"/>
                <a:ext cx="1392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  <a:p>
                <a:pPr algn="ctr">
                  <a:buFontTx/>
                  <a:buNone/>
                </a:pPr>
                <a:endParaRPr lang="fr-FR" altLang="fr-FR" sz="10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5607" name="Rectangle 7"/>
              <p:cNvSpPr>
                <a:spLocks noChangeArrowheads="1"/>
              </p:cNvSpPr>
              <p:nvPr/>
            </p:nvSpPr>
            <p:spPr bwMode="auto">
              <a:xfrm>
                <a:off x="144" y="3051"/>
                <a:ext cx="1296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08" name="Rectangle 8"/>
              <p:cNvSpPr>
                <a:spLocks noChangeArrowheads="1"/>
              </p:cNvSpPr>
              <p:nvPr/>
            </p:nvSpPr>
            <p:spPr bwMode="auto">
              <a:xfrm>
                <a:off x="4224" y="2078"/>
                <a:ext cx="1392" cy="9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</p:txBody>
          </p:sp>
          <p:sp>
            <p:nvSpPr>
              <p:cNvPr id="25609" name="Rectangle 9"/>
              <p:cNvSpPr>
                <a:spLocks noChangeArrowheads="1"/>
              </p:cNvSpPr>
              <p:nvPr/>
            </p:nvSpPr>
            <p:spPr bwMode="auto">
              <a:xfrm>
                <a:off x="2832" y="2078"/>
                <a:ext cx="1392" cy="9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</p:txBody>
          </p:sp>
          <p:sp>
            <p:nvSpPr>
              <p:cNvPr id="25610" name="Rectangle 10"/>
              <p:cNvSpPr>
                <a:spLocks noChangeArrowheads="1"/>
              </p:cNvSpPr>
              <p:nvPr/>
            </p:nvSpPr>
            <p:spPr bwMode="auto">
              <a:xfrm>
                <a:off x="1440" y="2078"/>
                <a:ext cx="1392" cy="9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</p:txBody>
          </p:sp>
          <p:sp>
            <p:nvSpPr>
              <p:cNvPr id="25611" name="Rectangle 11"/>
              <p:cNvSpPr>
                <a:spLocks noChangeArrowheads="1"/>
              </p:cNvSpPr>
              <p:nvPr/>
            </p:nvSpPr>
            <p:spPr bwMode="auto">
              <a:xfrm>
                <a:off x="144" y="2078"/>
                <a:ext cx="1296" cy="9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12" name="Rectangle 12"/>
              <p:cNvSpPr>
                <a:spLocks noChangeArrowheads="1"/>
              </p:cNvSpPr>
              <p:nvPr/>
            </p:nvSpPr>
            <p:spPr bwMode="auto">
              <a:xfrm>
                <a:off x="4224" y="1104"/>
                <a:ext cx="1392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  <a:p>
                <a:pPr algn="ctr">
                  <a:buFontTx/>
                  <a:buNone/>
                </a:pPr>
                <a:endParaRPr lang="fr-FR" altLang="fr-FR" sz="1400" b="1"/>
              </a:p>
            </p:txBody>
          </p:sp>
          <p:sp>
            <p:nvSpPr>
              <p:cNvPr id="25613" name="Rectangle 13"/>
              <p:cNvSpPr>
                <a:spLocks noChangeArrowheads="1"/>
              </p:cNvSpPr>
              <p:nvPr/>
            </p:nvSpPr>
            <p:spPr bwMode="auto">
              <a:xfrm>
                <a:off x="2832" y="1104"/>
                <a:ext cx="1392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  <a:p>
                <a:pPr algn="ctr">
                  <a:buFontTx/>
                  <a:buNone/>
                </a:pPr>
                <a:endParaRPr lang="fr-FR" altLang="fr-FR" sz="1400" b="1"/>
              </a:p>
            </p:txBody>
          </p:sp>
          <p:sp>
            <p:nvSpPr>
              <p:cNvPr id="25614" name="Rectangle 14"/>
              <p:cNvSpPr>
                <a:spLocks noChangeArrowheads="1"/>
              </p:cNvSpPr>
              <p:nvPr/>
            </p:nvSpPr>
            <p:spPr bwMode="auto">
              <a:xfrm>
                <a:off x="1440" y="1104"/>
                <a:ext cx="1392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fr-CH" altLang="fr-FR" sz="1400" b="1"/>
              </a:p>
            </p:txBody>
          </p:sp>
          <p:sp>
            <p:nvSpPr>
              <p:cNvPr id="25615" name="Rectangle 15"/>
              <p:cNvSpPr>
                <a:spLocks noChangeArrowheads="1"/>
              </p:cNvSpPr>
              <p:nvPr/>
            </p:nvSpPr>
            <p:spPr bwMode="auto">
              <a:xfrm>
                <a:off x="144" y="1104"/>
                <a:ext cx="1296" cy="9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16" name="Rectangle 16"/>
              <p:cNvSpPr>
                <a:spLocks noChangeArrowheads="1"/>
              </p:cNvSpPr>
              <p:nvPr/>
            </p:nvSpPr>
            <p:spPr bwMode="auto">
              <a:xfrm>
                <a:off x="4224" y="240"/>
                <a:ext cx="1392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17" name="Rectangle 17"/>
              <p:cNvSpPr>
                <a:spLocks noChangeArrowheads="1"/>
              </p:cNvSpPr>
              <p:nvPr/>
            </p:nvSpPr>
            <p:spPr bwMode="auto">
              <a:xfrm>
                <a:off x="2832" y="240"/>
                <a:ext cx="1392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18" name="Rectangle 18"/>
              <p:cNvSpPr>
                <a:spLocks noChangeArrowheads="1"/>
              </p:cNvSpPr>
              <p:nvPr/>
            </p:nvSpPr>
            <p:spPr bwMode="auto">
              <a:xfrm>
                <a:off x="1440" y="240"/>
                <a:ext cx="1392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19" name="Rectangle 19"/>
              <p:cNvSpPr>
                <a:spLocks noChangeArrowheads="1"/>
              </p:cNvSpPr>
              <p:nvPr/>
            </p:nvSpPr>
            <p:spPr bwMode="auto">
              <a:xfrm>
                <a:off x="144" y="240"/>
                <a:ext cx="1296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buFontTx/>
                  <a:buNone/>
                </a:pPr>
                <a:endParaRPr lang="fr-FR" altLang="fr-FR"/>
              </a:p>
            </p:txBody>
          </p:sp>
          <p:sp>
            <p:nvSpPr>
              <p:cNvPr id="25620" name="Line 20"/>
              <p:cNvSpPr>
                <a:spLocks noChangeShapeType="1"/>
              </p:cNvSpPr>
              <p:nvPr/>
            </p:nvSpPr>
            <p:spPr bwMode="auto">
              <a:xfrm>
                <a:off x="144" y="240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1" name="Line 21"/>
              <p:cNvSpPr>
                <a:spLocks noChangeShapeType="1"/>
              </p:cNvSpPr>
              <p:nvPr/>
            </p:nvSpPr>
            <p:spPr bwMode="auto">
              <a:xfrm>
                <a:off x="144" y="1104"/>
                <a:ext cx="12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2" name="Line 22"/>
              <p:cNvSpPr>
                <a:spLocks noChangeShapeType="1"/>
              </p:cNvSpPr>
              <p:nvPr/>
            </p:nvSpPr>
            <p:spPr bwMode="auto">
              <a:xfrm>
                <a:off x="144" y="2078"/>
                <a:ext cx="12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3" name="Line 23"/>
              <p:cNvSpPr>
                <a:spLocks noChangeShapeType="1"/>
              </p:cNvSpPr>
              <p:nvPr/>
            </p:nvSpPr>
            <p:spPr bwMode="auto">
              <a:xfrm>
                <a:off x="144" y="3051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4" name="Line 24"/>
              <p:cNvSpPr>
                <a:spLocks noChangeShapeType="1"/>
              </p:cNvSpPr>
              <p:nvPr/>
            </p:nvSpPr>
            <p:spPr bwMode="auto">
              <a:xfrm>
                <a:off x="144" y="4025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5" name="Line 25"/>
              <p:cNvSpPr>
                <a:spLocks noChangeShapeType="1"/>
              </p:cNvSpPr>
              <p:nvPr/>
            </p:nvSpPr>
            <p:spPr bwMode="auto">
              <a:xfrm>
                <a:off x="144" y="240"/>
                <a:ext cx="0" cy="378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1440" y="240"/>
                <a:ext cx="0" cy="8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>
                <a:off x="2832" y="240"/>
                <a:ext cx="0" cy="8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8" name="Line 28"/>
              <p:cNvSpPr>
                <a:spLocks noChangeShapeType="1"/>
              </p:cNvSpPr>
              <p:nvPr/>
            </p:nvSpPr>
            <p:spPr bwMode="auto">
              <a:xfrm>
                <a:off x="4224" y="240"/>
                <a:ext cx="0" cy="37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29" name="Line 29"/>
              <p:cNvSpPr>
                <a:spLocks noChangeShapeType="1"/>
              </p:cNvSpPr>
              <p:nvPr/>
            </p:nvSpPr>
            <p:spPr bwMode="auto">
              <a:xfrm>
                <a:off x="5616" y="240"/>
                <a:ext cx="0" cy="378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0" name="Line 30"/>
              <p:cNvSpPr>
                <a:spLocks noChangeShapeType="1"/>
              </p:cNvSpPr>
              <p:nvPr/>
            </p:nvSpPr>
            <p:spPr bwMode="auto">
              <a:xfrm>
                <a:off x="2832" y="1104"/>
                <a:ext cx="27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1" name="Line 31"/>
              <p:cNvSpPr>
                <a:spLocks noChangeShapeType="1"/>
              </p:cNvSpPr>
              <p:nvPr/>
            </p:nvSpPr>
            <p:spPr bwMode="auto">
              <a:xfrm>
                <a:off x="1440" y="1104"/>
                <a:ext cx="139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2" name="Line 32"/>
              <p:cNvSpPr>
                <a:spLocks noChangeShapeType="1"/>
              </p:cNvSpPr>
              <p:nvPr/>
            </p:nvSpPr>
            <p:spPr bwMode="auto">
              <a:xfrm>
                <a:off x="1440" y="2078"/>
                <a:ext cx="0" cy="19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/>
            </p:nvSpPr>
            <p:spPr bwMode="auto">
              <a:xfrm>
                <a:off x="1440" y="1104"/>
                <a:ext cx="0" cy="97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/>
            </p:nvSpPr>
            <p:spPr bwMode="auto">
              <a:xfrm>
                <a:off x="2832" y="2078"/>
                <a:ext cx="0" cy="19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5" name="Line 35"/>
              <p:cNvSpPr>
                <a:spLocks noChangeShapeType="1"/>
              </p:cNvSpPr>
              <p:nvPr/>
            </p:nvSpPr>
            <p:spPr bwMode="auto">
              <a:xfrm>
                <a:off x="2832" y="1104"/>
                <a:ext cx="0" cy="97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6" name="Line 36"/>
              <p:cNvSpPr>
                <a:spLocks noChangeShapeType="1"/>
              </p:cNvSpPr>
              <p:nvPr/>
            </p:nvSpPr>
            <p:spPr bwMode="auto">
              <a:xfrm>
                <a:off x="2832" y="2078"/>
                <a:ext cx="27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37" name="Line 37"/>
              <p:cNvSpPr>
                <a:spLocks noChangeShapeType="1"/>
              </p:cNvSpPr>
              <p:nvPr/>
            </p:nvSpPr>
            <p:spPr bwMode="auto">
              <a:xfrm>
                <a:off x="1440" y="2078"/>
                <a:ext cx="139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graphicFrame>
            <p:nvGraphicFramePr>
              <p:cNvPr id="25638" name="Object 38"/>
              <p:cNvGraphicFramePr>
                <a:graphicFrameLocks noChangeAspect="1"/>
              </p:cNvGraphicFramePr>
              <p:nvPr/>
            </p:nvGraphicFramePr>
            <p:xfrm>
              <a:off x="480" y="1248"/>
              <a:ext cx="193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41" name="Image bitmap" r:id="rId3" imgW="1819529" imgH="3438095" progId="Paint.Picture">
                      <p:embed/>
                    </p:oleObj>
                  </mc:Choice>
                  <mc:Fallback>
                    <p:oleObj name="Image bitmap" r:id="rId3" imgW="1819529" imgH="3438095" progId="Paint.Picture">
                      <p:embed/>
                      <p:pic>
                        <p:nvPicPr>
                          <p:cNvPr id="0" name="Object 3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0" y="1248"/>
                            <a:ext cx="193" cy="4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5639" name="Picture 3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5" y="1413"/>
                <a:ext cx="38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40" name="Picture 4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5" y="712"/>
                <a:ext cx="36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25641" name="Object 41"/>
              <p:cNvGraphicFramePr>
                <a:graphicFrameLocks noChangeAspect="1"/>
              </p:cNvGraphicFramePr>
              <p:nvPr/>
            </p:nvGraphicFramePr>
            <p:xfrm>
              <a:off x="1920" y="547"/>
              <a:ext cx="193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42" name="Image bitmap" r:id="rId7" imgW="1819529" imgH="3438095" progId="Paint.Picture">
                      <p:embed/>
                    </p:oleObj>
                  </mc:Choice>
                  <mc:Fallback>
                    <p:oleObj name="Image bitmap" r:id="rId7" imgW="1819529" imgH="3438095" progId="Paint.Picture">
                      <p:embed/>
                      <p:pic>
                        <p:nvPicPr>
                          <p:cNvPr id="0" name="Object 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20" y="547"/>
                            <a:ext cx="193" cy="4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5642" name="Picture 4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2" y="528"/>
                <a:ext cx="387" cy="4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25643" name="Object 43"/>
              <p:cNvGraphicFramePr>
                <a:graphicFrameLocks noChangeAspect="1"/>
              </p:cNvGraphicFramePr>
              <p:nvPr/>
            </p:nvGraphicFramePr>
            <p:xfrm>
              <a:off x="3584" y="542"/>
              <a:ext cx="205" cy="4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43" name="Image bitmap" r:id="rId9" imgW="1628571" imgH="4076190" progId="Paint.Picture">
                      <p:embed/>
                    </p:oleObj>
                  </mc:Choice>
                  <mc:Fallback>
                    <p:oleObj name="Image bitmap" r:id="rId9" imgW="1628571" imgH="4076190" progId="Paint.Picture">
                      <p:embed/>
                      <p:pic>
                        <p:nvPicPr>
                          <p:cNvPr id="0" name="Object 4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84" y="542"/>
                            <a:ext cx="205" cy="43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5644" name="Picture 4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3" y="711"/>
                <a:ext cx="36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45" name="Picture 45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6" y="480"/>
                <a:ext cx="804" cy="5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46" name="Picture 4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0" y="709"/>
                <a:ext cx="36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47" name="Picture 4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" y="2304"/>
                <a:ext cx="387" cy="4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25648" name="Object 48"/>
              <p:cNvGraphicFramePr>
                <a:graphicFrameLocks noChangeAspect="1"/>
              </p:cNvGraphicFramePr>
              <p:nvPr/>
            </p:nvGraphicFramePr>
            <p:xfrm>
              <a:off x="752" y="2318"/>
              <a:ext cx="205" cy="4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744" name="Image bitmap" r:id="rId12" imgW="1628571" imgH="4076190" progId="Paint.Picture">
                      <p:embed/>
                    </p:oleObj>
                  </mc:Choice>
                  <mc:Fallback>
                    <p:oleObj name="Image bitmap" r:id="rId12" imgW="1628571" imgH="4076190" progId="Paint.Picture">
                      <p:embed/>
                      <p:pic>
                        <p:nvPicPr>
                          <p:cNvPr id="0" name="Object 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2" y="2318"/>
                            <a:ext cx="205" cy="43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5649" name="Picture 4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" y="2487"/>
                <a:ext cx="38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" y="3168"/>
                <a:ext cx="804" cy="5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51" name="Picture 5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6" y="3397"/>
                <a:ext cx="38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5652" name="Line 52"/>
              <p:cNvSpPr>
                <a:spLocks noChangeShapeType="1"/>
              </p:cNvSpPr>
              <p:nvPr/>
            </p:nvSpPr>
            <p:spPr bwMode="auto">
              <a:xfrm>
                <a:off x="144" y="1104"/>
                <a:ext cx="54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>
                <a:off x="1440" y="240"/>
                <a:ext cx="0" cy="37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54" name="Rectangle 54"/>
              <p:cNvSpPr>
                <a:spLocks noChangeArrowheads="1"/>
              </p:cNvSpPr>
              <p:nvPr/>
            </p:nvSpPr>
            <p:spPr bwMode="auto">
              <a:xfrm>
                <a:off x="96" y="192"/>
                <a:ext cx="1334" cy="9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25655" name="Line 55"/>
              <p:cNvSpPr>
                <a:spLocks noChangeShapeType="1"/>
              </p:cNvSpPr>
              <p:nvPr/>
            </p:nvSpPr>
            <p:spPr bwMode="auto">
              <a:xfrm>
                <a:off x="192" y="2016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56" name="Line 56"/>
              <p:cNvSpPr>
                <a:spLocks noChangeShapeType="1"/>
              </p:cNvSpPr>
              <p:nvPr/>
            </p:nvSpPr>
            <p:spPr bwMode="auto">
              <a:xfrm>
                <a:off x="192" y="2995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57" name="Line 57"/>
              <p:cNvSpPr>
                <a:spLocks noChangeShapeType="1"/>
              </p:cNvSpPr>
              <p:nvPr/>
            </p:nvSpPr>
            <p:spPr bwMode="auto">
              <a:xfrm>
                <a:off x="192" y="3961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1536" y="48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59" name="Line 59"/>
              <p:cNvSpPr>
                <a:spLocks noChangeShapeType="1"/>
              </p:cNvSpPr>
              <p:nvPr/>
            </p:nvSpPr>
            <p:spPr bwMode="auto">
              <a:xfrm>
                <a:off x="2928" y="48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60" name="Line 60"/>
              <p:cNvSpPr>
                <a:spLocks noChangeShapeType="1"/>
              </p:cNvSpPr>
              <p:nvPr/>
            </p:nvSpPr>
            <p:spPr bwMode="auto">
              <a:xfrm>
                <a:off x="4320" y="48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61" name="Text Box 61"/>
              <p:cNvSpPr txBox="1">
                <a:spLocks noChangeArrowheads="1"/>
              </p:cNvSpPr>
              <p:nvPr/>
            </p:nvSpPr>
            <p:spPr bwMode="auto">
              <a:xfrm>
                <a:off x="240" y="1824"/>
                <a:ext cx="11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H" altLang="fr-FR" sz="1800">
                    <a:latin typeface="Arial" panose="020B0604020202020204" pitchFamily="34" charset="0"/>
                  </a:rPr>
                  <a:t>Monopsone</a:t>
                </a:r>
                <a:endParaRPr lang="fr-FR" altLang="fr-FR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25662" name="Text Box 62"/>
              <p:cNvSpPr txBox="1">
                <a:spLocks noChangeArrowheads="1"/>
              </p:cNvSpPr>
              <p:nvPr/>
            </p:nvSpPr>
            <p:spPr bwMode="auto">
              <a:xfrm>
                <a:off x="240" y="2803"/>
                <a:ext cx="11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H" altLang="fr-FR" sz="1800">
                    <a:latin typeface="Arial" panose="020B0604020202020204" pitchFamily="34" charset="0"/>
                  </a:rPr>
                  <a:t>Oligopsone</a:t>
                </a:r>
                <a:endParaRPr lang="fr-FR" altLang="fr-FR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25663" name="Text Box 63"/>
              <p:cNvSpPr txBox="1">
                <a:spLocks noChangeArrowheads="1"/>
              </p:cNvSpPr>
              <p:nvPr/>
            </p:nvSpPr>
            <p:spPr bwMode="auto">
              <a:xfrm>
                <a:off x="240" y="3778"/>
                <a:ext cx="11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H" altLang="fr-FR" sz="1800">
                    <a:latin typeface="Arial" panose="020B0604020202020204" pitchFamily="34" charset="0"/>
                  </a:rPr>
                  <a:t>Polypsone</a:t>
                </a:r>
                <a:endParaRPr lang="fr-FR" altLang="fr-FR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25664" name="Text Box 64"/>
              <p:cNvSpPr txBox="1">
                <a:spLocks noChangeArrowheads="1"/>
              </p:cNvSpPr>
              <p:nvPr/>
            </p:nvSpPr>
            <p:spPr bwMode="auto">
              <a:xfrm>
                <a:off x="1584" y="288"/>
                <a:ext cx="11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H" altLang="fr-FR" sz="1800">
                    <a:latin typeface="Arial" panose="020B0604020202020204" pitchFamily="34" charset="0"/>
                  </a:rPr>
                  <a:t>Monopole</a:t>
                </a:r>
                <a:endParaRPr lang="fr-FR" altLang="fr-FR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25665" name="Text Box 65"/>
              <p:cNvSpPr txBox="1">
                <a:spLocks noChangeArrowheads="1"/>
              </p:cNvSpPr>
              <p:nvPr/>
            </p:nvSpPr>
            <p:spPr bwMode="auto">
              <a:xfrm>
                <a:off x="2928" y="288"/>
                <a:ext cx="11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H" altLang="fr-FR" sz="1800">
                    <a:latin typeface="Arial" panose="020B0604020202020204" pitchFamily="34" charset="0"/>
                  </a:rPr>
                  <a:t>Oligopole</a:t>
                </a:r>
                <a:endParaRPr lang="fr-FR" altLang="fr-FR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25666" name="Text Box 66"/>
              <p:cNvSpPr txBox="1">
                <a:spLocks noChangeArrowheads="1"/>
              </p:cNvSpPr>
              <p:nvPr/>
            </p:nvSpPr>
            <p:spPr bwMode="auto">
              <a:xfrm>
                <a:off x="4368" y="288"/>
                <a:ext cx="11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H" altLang="fr-FR" sz="1800">
                    <a:latin typeface="Arial" panose="020B0604020202020204" pitchFamily="34" charset="0"/>
                  </a:rPr>
                  <a:t>Polypole</a:t>
                </a:r>
                <a:endParaRPr lang="fr-FR" altLang="fr-FR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25667" name="Line 67"/>
              <p:cNvSpPr>
                <a:spLocks noChangeShapeType="1"/>
              </p:cNvSpPr>
              <p:nvPr/>
            </p:nvSpPr>
            <p:spPr bwMode="auto">
              <a:xfrm flipV="1">
                <a:off x="1610" y="1344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68" name="Line 68"/>
              <p:cNvSpPr>
                <a:spLocks noChangeShapeType="1"/>
              </p:cNvSpPr>
              <p:nvPr/>
            </p:nvSpPr>
            <p:spPr bwMode="auto">
              <a:xfrm>
                <a:off x="1610" y="1933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69" name="Text Box 69"/>
              <p:cNvSpPr txBox="1">
                <a:spLocks noChangeArrowheads="1"/>
              </p:cNvSpPr>
              <p:nvPr/>
            </p:nvSpPr>
            <p:spPr bwMode="auto">
              <a:xfrm>
                <a:off x="2635" y="1832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70" name="Text Box 70"/>
              <p:cNvSpPr txBox="1">
                <a:spLocks noChangeArrowheads="1"/>
              </p:cNvSpPr>
              <p:nvPr/>
            </p:nvSpPr>
            <p:spPr bwMode="auto">
              <a:xfrm>
                <a:off x="1474" y="1162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71" name="Line 71"/>
              <p:cNvSpPr>
                <a:spLocks noChangeShapeType="1"/>
              </p:cNvSpPr>
              <p:nvPr/>
            </p:nvSpPr>
            <p:spPr bwMode="auto">
              <a:xfrm flipV="1">
                <a:off x="3016" y="1344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72" name="Line 72"/>
              <p:cNvSpPr>
                <a:spLocks noChangeShapeType="1"/>
              </p:cNvSpPr>
              <p:nvPr/>
            </p:nvSpPr>
            <p:spPr bwMode="auto">
              <a:xfrm>
                <a:off x="3016" y="1933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73" name="Text Box 73"/>
              <p:cNvSpPr txBox="1">
                <a:spLocks noChangeArrowheads="1"/>
              </p:cNvSpPr>
              <p:nvPr/>
            </p:nvSpPr>
            <p:spPr bwMode="auto">
              <a:xfrm>
                <a:off x="4041" y="1832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74" name="Text Box 74"/>
              <p:cNvSpPr txBox="1">
                <a:spLocks noChangeArrowheads="1"/>
              </p:cNvSpPr>
              <p:nvPr/>
            </p:nvSpPr>
            <p:spPr bwMode="auto">
              <a:xfrm>
                <a:off x="2880" y="1162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75" name="Line 75"/>
              <p:cNvSpPr>
                <a:spLocks noChangeShapeType="1"/>
              </p:cNvSpPr>
              <p:nvPr/>
            </p:nvSpPr>
            <p:spPr bwMode="auto">
              <a:xfrm flipV="1">
                <a:off x="4377" y="1344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76" name="Line 76"/>
              <p:cNvSpPr>
                <a:spLocks noChangeShapeType="1"/>
              </p:cNvSpPr>
              <p:nvPr/>
            </p:nvSpPr>
            <p:spPr bwMode="auto">
              <a:xfrm>
                <a:off x="4377" y="1933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77" name="Text Box 77"/>
              <p:cNvSpPr txBox="1">
                <a:spLocks noChangeArrowheads="1"/>
              </p:cNvSpPr>
              <p:nvPr/>
            </p:nvSpPr>
            <p:spPr bwMode="auto">
              <a:xfrm>
                <a:off x="5402" y="1832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78" name="Text Box 78"/>
              <p:cNvSpPr txBox="1">
                <a:spLocks noChangeArrowheads="1"/>
              </p:cNvSpPr>
              <p:nvPr/>
            </p:nvSpPr>
            <p:spPr bwMode="auto">
              <a:xfrm>
                <a:off x="4241" y="1162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79" name="Line 79"/>
              <p:cNvSpPr>
                <a:spLocks noChangeShapeType="1"/>
              </p:cNvSpPr>
              <p:nvPr/>
            </p:nvSpPr>
            <p:spPr bwMode="auto">
              <a:xfrm flipV="1">
                <a:off x="1610" y="2324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80" name="Line 80"/>
              <p:cNvSpPr>
                <a:spLocks noChangeShapeType="1"/>
              </p:cNvSpPr>
              <p:nvPr/>
            </p:nvSpPr>
            <p:spPr bwMode="auto">
              <a:xfrm>
                <a:off x="1610" y="2913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81" name="Text Box 81"/>
              <p:cNvSpPr txBox="1">
                <a:spLocks noChangeArrowheads="1"/>
              </p:cNvSpPr>
              <p:nvPr/>
            </p:nvSpPr>
            <p:spPr bwMode="auto">
              <a:xfrm>
                <a:off x="2635" y="2812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82" name="Text Box 82"/>
              <p:cNvSpPr txBox="1">
                <a:spLocks noChangeArrowheads="1"/>
              </p:cNvSpPr>
              <p:nvPr/>
            </p:nvSpPr>
            <p:spPr bwMode="auto">
              <a:xfrm>
                <a:off x="1474" y="2142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83" name="Line 83"/>
              <p:cNvSpPr>
                <a:spLocks noChangeShapeType="1"/>
              </p:cNvSpPr>
              <p:nvPr/>
            </p:nvSpPr>
            <p:spPr bwMode="auto">
              <a:xfrm flipV="1">
                <a:off x="3016" y="2324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84" name="Line 84"/>
              <p:cNvSpPr>
                <a:spLocks noChangeShapeType="1"/>
              </p:cNvSpPr>
              <p:nvPr/>
            </p:nvSpPr>
            <p:spPr bwMode="auto">
              <a:xfrm>
                <a:off x="3016" y="2913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85" name="Text Box 85"/>
              <p:cNvSpPr txBox="1">
                <a:spLocks noChangeArrowheads="1"/>
              </p:cNvSpPr>
              <p:nvPr/>
            </p:nvSpPr>
            <p:spPr bwMode="auto">
              <a:xfrm>
                <a:off x="4041" y="2812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86" name="Text Box 86"/>
              <p:cNvSpPr txBox="1">
                <a:spLocks noChangeArrowheads="1"/>
              </p:cNvSpPr>
              <p:nvPr/>
            </p:nvSpPr>
            <p:spPr bwMode="auto">
              <a:xfrm>
                <a:off x="2880" y="2142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87" name="Line 87"/>
              <p:cNvSpPr>
                <a:spLocks noChangeShapeType="1"/>
              </p:cNvSpPr>
              <p:nvPr/>
            </p:nvSpPr>
            <p:spPr bwMode="auto">
              <a:xfrm flipV="1">
                <a:off x="4377" y="2324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4377" y="2913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89" name="Text Box 89"/>
              <p:cNvSpPr txBox="1">
                <a:spLocks noChangeArrowheads="1"/>
              </p:cNvSpPr>
              <p:nvPr/>
            </p:nvSpPr>
            <p:spPr bwMode="auto">
              <a:xfrm>
                <a:off x="5402" y="2812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90" name="Text Box 90"/>
              <p:cNvSpPr txBox="1">
                <a:spLocks noChangeArrowheads="1"/>
              </p:cNvSpPr>
              <p:nvPr/>
            </p:nvSpPr>
            <p:spPr bwMode="auto">
              <a:xfrm>
                <a:off x="4241" y="2142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91" name="Line 91"/>
              <p:cNvSpPr>
                <a:spLocks noChangeShapeType="1"/>
              </p:cNvSpPr>
              <p:nvPr/>
            </p:nvSpPr>
            <p:spPr bwMode="auto">
              <a:xfrm flipV="1">
                <a:off x="1610" y="3322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92" name="Line 92"/>
              <p:cNvSpPr>
                <a:spLocks noChangeShapeType="1"/>
              </p:cNvSpPr>
              <p:nvPr/>
            </p:nvSpPr>
            <p:spPr bwMode="auto">
              <a:xfrm>
                <a:off x="1610" y="3911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93" name="Text Box 93"/>
              <p:cNvSpPr txBox="1">
                <a:spLocks noChangeArrowheads="1"/>
              </p:cNvSpPr>
              <p:nvPr/>
            </p:nvSpPr>
            <p:spPr bwMode="auto">
              <a:xfrm>
                <a:off x="2635" y="3810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94" name="Text Box 94"/>
              <p:cNvSpPr txBox="1">
                <a:spLocks noChangeArrowheads="1"/>
              </p:cNvSpPr>
              <p:nvPr/>
            </p:nvSpPr>
            <p:spPr bwMode="auto">
              <a:xfrm>
                <a:off x="1474" y="3140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95" name="Line 95"/>
              <p:cNvSpPr>
                <a:spLocks noChangeShapeType="1"/>
              </p:cNvSpPr>
              <p:nvPr/>
            </p:nvSpPr>
            <p:spPr bwMode="auto">
              <a:xfrm flipV="1">
                <a:off x="3016" y="3322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96" name="Line 96"/>
              <p:cNvSpPr>
                <a:spLocks noChangeShapeType="1"/>
              </p:cNvSpPr>
              <p:nvPr/>
            </p:nvSpPr>
            <p:spPr bwMode="auto">
              <a:xfrm>
                <a:off x="3016" y="3911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697" name="Text Box 97"/>
              <p:cNvSpPr txBox="1">
                <a:spLocks noChangeArrowheads="1"/>
              </p:cNvSpPr>
              <p:nvPr/>
            </p:nvSpPr>
            <p:spPr bwMode="auto">
              <a:xfrm>
                <a:off x="4041" y="3810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698" name="Text Box 98"/>
              <p:cNvSpPr txBox="1">
                <a:spLocks noChangeArrowheads="1"/>
              </p:cNvSpPr>
              <p:nvPr/>
            </p:nvSpPr>
            <p:spPr bwMode="auto">
              <a:xfrm>
                <a:off x="2880" y="3140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  <p:sp>
            <p:nvSpPr>
              <p:cNvPr id="25699" name="Line 99"/>
              <p:cNvSpPr>
                <a:spLocks noChangeShapeType="1"/>
              </p:cNvSpPr>
              <p:nvPr/>
            </p:nvSpPr>
            <p:spPr bwMode="auto">
              <a:xfrm flipV="1">
                <a:off x="4377" y="3322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700" name="Line 100"/>
              <p:cNvSpPr>
                <a:spLocks noChangeShapeType="1"/>
              </p:cNvSpPr>
              <p:nvPr/>
            </p:nvSpPr>
            <p:spPr bwMode="auto">
              <a:xfrm>
                <a:off x="4377" y="3911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701" name="Text Box 101"/>
              <p:cNvSpPr txBox="1">
                <a:spLocks noChangeArrowheads="1"/>
              </p:cNvSpPr>
              <p:nvPr/>
            </p:nvSpPr>
            <p:spPr bwMode="auto">
              <a:xfrm>
                <a:off x="5402" y="3810"/>
                <a:ext cx="22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Q</a:t>
                </a:r>
                <a:endParaRPr lang="fr-FR" altLang="fr-FR" sz="1400"/>
              </a:p>
            </p:txBody>
          </p:sp>
          <p:sp>
            <p:nvSpPr>
              <p:cNvPr id="25702" name="Text Box 102"/>
              <p:cNvSpPr txBox="1">
                <a:spLocks noChangeArrowheads="1"/>
              </p:cNvSpPr>
              <p:nvPr/>
            </p:nvSpPr>
            <p:spPr bwMode="auto">
              <a:xfrm>
                <a:off x="4241" y="3140"/>
                <a:ext cx="31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CH" altLang="fr-FR" sz="1400"/>
                  <a:t>Prix</a:t>
                </a:r>
                <a:endParaRPr lang="fr-FR" altLang="fr-FR" sz="1400"/>
              </a:p>
            </p:txBody>
          </p:sp>
        </p:grp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1723" y="1571"/>
              <a:ext cx="159" cy="29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04" name="Freeform 104"/>
            <p:cNvSpPr>
              <a:spLocks/>
            </p:cNvSpPr>
            <p:nvPr/>
          </p:nvSpPr>
          <p:spPr bwMode="auto">
            <a:xfrm>
              <a:off x="1746" y="2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05" name="Freeform 105"/>
            <p:cNvSpPr>
              <a:spLocks/>
            </p:cNvSpPr>
            <p:nvPr/>
          </p:nvSpPr>
          <p:spPr bwMode="auto">
            <a:xfrm>
              <a:off x="1821" y="3420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06" name="Text Box 106"/>
            <p:cNvSpPr txBox="1">
              <a:spLocks noChangeArrowheads="1"/>
            </p:cNvSpPr>
            <p:nvPr/>
          </p:nvSpPr>
          <p:spPr bwMode="auto">
            <a:xfrm>
              <a:off x="90" y="913"/>
              <a:ext cx="79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 sz="1400">
                  <a:solidFill>
                    <a:schemeClr val="accent2"/>
                  </a:solidFill>
                  <a:latin typeface="Arial" panose="020B0604020202020204" pitchFamily="34" charset="0"/>
                </a:rPr>
                <a:t>D e m a n d e</a:t>
              </a:r>
              <a:endParaRPr lang="fr-FR" altLang="fr-FR" sz="14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707" name="Freeform 107"/>
            <p:cNvSpPr>
              <a:spLocks/>
            </p:cNvSpPr>
            <p:nvPr/>
          </p:nvSpPr>
          <p:spPr bwMode="auto">
            <a:xfrm>
              <a:off x="3129" y="2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08" name="Freeform 108"/>
            <p:cNvSpPr>
              <a:spLocks/>
            </p:cNvSpPr>
            <p:nvPr/>
          </p:nvSpPr>
          <p:spPr bwMode="auto">
            <a:xfrm>
              <a:off x="4490" y="2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1701" y="1412"/>
              <a:ext cx="182" cy="31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1701" y="2387"/>
              <a:ext cx="182" cy="31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1701" y="3362"/>
              <a:ext cx="182" cy="31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2" name="Freeform 112"/>
            <p:cNvSpPr>
              <a:spLocks/>
            </p:cNvSpPr>
            <p:nvPr/>
          </p:nvSpPr>
          <p:spPr bwMode="auto">
            <a:xfrm flipH="1">
              <a:off x="3129" y="1477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3" name="Freeform 113"/>
            <p:cNvSpPr>
              <a:spLocks/>
            </p:cNvSpPr>
            <p:nvPr/>
          </p:nvSpPr>
          <p:spPr bwMode="auto">
            <a:xfrm flipH="1">
              <a:off x="3129" y="2475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4" name="Freeform 114"/>
            <p:cNvSpPr>
              <a:spLocks/>
            </p:cNvSpPr>
            <p:nvPr/>
          </p:nvSpPr>
          <p:spPr bwMode="auto">
            <a:xfrm flipH="1">
              <a:off x="3129" y="3473"/>
              <a:ext cx="426" cy="343"/>
            </a:xfrm>
            <a:custGeom>
              <a:avLst/>
              <a:gdLst>
                <a:gd name="T0" fmla="*/ 0 w 426"/>
                <a:gd name="T1" fmla="*/ 0 h 343"/>
                <a:gd name="T2" fmla="*/ 136 w 426"/>
                <a:gd name="T3" fmla="*/ 182 h 343"/>
                <a:gd name="T4" fmla="*/ 426 w 426"/>
                <a:gd name="T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" h="343">
                  <a:moveTo>
                    <a:pt x="0" y="0"/>
                  </a:moveTo>
                  <a:lnTo>
                    <a:pt x="136" y="182"/>
                  </a:lnTo>
                  <a:lnTo>
                    <a:pt x="426" y="343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5" name="Freeform 115"/>
            <p:cNvSpPr>
              <a:spLocks/>
            </p:cNvSpPr>
            <p:nvPr/>
          </p:nvSpPr>
          <p:spPr bwMode="auto">
            <a:xfrm>
              <a:off x="3228" y="3420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6" name="Freeform 116"/>
            <p:cNvSpPr>
              <a:spLocks/>
            </p:cNvSpPr>
            <p:nvPr/>
          </p:nvSpPr>
          <p:spPr bwMode="auto">
            <a:xfrm flipH="1">
              <a:off x="4581" y="1434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7" name="Freeform 117"/>
            <p:cNvSpPr>
              <a:spLocks/>
            </p:cNvSpPr>
            <p:nvPr/>
          </p:nvSpPr>
          <p:spPr bwMode="auto">
            <a:xfrm flipH="1">
              <a:off x="4581" y="2409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8" name="Freeform 118"/>
            <p:cNvSpPr>
              <a:spLocks/>
            </p:cNvSpPr>
            <p:nvPr/>
          </p:nvSpPr>
          <p:spPr bwMode="auto">
            <a:xfrm flipH="1">
              <a:off x="4581" y="3407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19" name="Freeform 119"/>
            <p:cNvSpPr>
              <a:spLocks/>
            </p:cNvSpPr>
            <p:nvPr/>
          </p:nvSpPr>
          <p:spPr bwMode="auto">
            <a:xfrm>
              <a:off x="4588" y="3420"/>
              <a:ext cx="741" cy="396"/>
            </a:xfrm>
            <a:custGeom>
              <a:avLst/>
              <a:gdLst>
                <a:gd name="T0" fmla="*/ 0 w 741"/>
                <a:gd name="T1" fmla="*/ 0 h 396"/>
                <a:gd name="T2" fmla="*/ 132 w 741"/>
                <a:gd name="T3" fmla="*/ 186 h 396"/>
                <a:gd name="T4" fmla="*/ 288 w 741"/>
                <a:gd name="T5" fmla="*/ 305 h 396"/>
                <a:gd name="T6" fmla="*/ 424 w 741"/>
                <a:gd name="T7" fmla="*/ 351 h 396"/>
                <a:gd name="T8" fmla="*/ 605 w 741"/>
                <a:gd name="T9" fmla="*/ 396 h 396"/>
                <a:gd name="T10" fmla="*/ 741 w 741"/>
                <a:gd name="T11" fmla="*/ 39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396">
                  <a:moveTo>
                    <a:pt x="0" y="0"/>
                  </a:moveTo>
                  <a:lnTo>
                    <a:pt x="132" y="186"/>
                  </a:lnTo>
                  <a:lnTo>
                    <a:pt x="288" y="305"/>
                  </a:lnTo>
                  <a:lnTo>
                    <a:pt x="424" y="351"/>
                  </a:lnTo>
                  <a:lnTo>
                    <a:pt x="605" y="396"/>
                  </a:lnTo>
                  <a:lnTo>
                    <a:pt x="741" y="396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20" name="Line 120"/>
            <p:cNvSpPr>
              <a:spLocks noChangeShapeType="1"/>
            </p:cNvSpPr>
            <p:nvPr/>
          </p:nvSpPr>
          <p:spPr bwMode="auto">
            <a:xfrm>
              <a:off x="3129" y="1571"/>
              <a:ext cx="159" cy="29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721" name="Line 121"/>
            <p:cNvSpPr>
              <a:spLocks noChangeShapeType="1"/>
            </p:cNvSpPr>
            <p:nvPr/>
          </p:nvSpPr>
          <p:spPr bwMode="auto">
            <a:xfrm>
              <a:off x="4490" y="1571"/>
              <a:ext cx="159" cy="29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5722" name="Line 122"/>
          <p:cNvSpPr>
            <a:spLocks noChangeShapeType="1"/>
          </p:cNvSpPr>
          <p:nvPr/>
        </p:nvSpPr>
        <p:spPr bwMode="auto">
          <a:xfrm flipH="1">
            <a:off x="2555875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3" name="Line 123"/>
          <p:cNvSpPr>
            <a:spLocks noChangeShapeType="1"/>
          </p:cNvSpPr>
          <p:nvPr/>
        </p:nvSpPr>
        <p:spPr bwMode="auto">
          <a:xfrm>
            <a:off x="2808288" y="25654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4" name="Line 124"/>
          <p:cNvSpPr>
            <a:spLocks noChangeShapeType="1"/>
          </p:cNvSpPr>
          <p:nvPr/>
        </p:nvSpPr>
        <p:spPr bwMode="auto">
          <a:xfrm flipH="1">
            <a:off x="4787900" y="2781300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5" name="Line 125"/>
          <p:cNvSpPr>
            <a:spLocks noChangeShapeType="1"/>
          </p:cNvSpPr>
          <p:nvPr/>
        </p:nvSpPr>
        <p:spPr bwMode="auto">
          <a:xfrm>
            <a:off x="5148263" y="27813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6" name="Line 126"/>
          <p:cNvSpPr>
            <a:spLocks noChangeShapeType="1"/>
          </p:cNvSpPr>
          <p:nvPr/>
        </p:nvSpPr>
        <p:spPr bwMode="auto">
          <a:xfrm flipH="1">
            <a:off x="2555875" y="404177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7" name="Line 127"/>
          <p:cNvSpPr>
            <a:spLocks noChangeShapeType="1"/>
          </p:cNvSpPr>
          <p:nvPr/>
        </p:nvSpPr>
        <p:spPr bwMode="auto">
          <a:xfrm>
            <a:off x="2843213" y="40052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8" name="Line 128"/>
          <p:cNvSpPr>
            <a:spLocks noChangeShapeType="1"/>
          </p:cNvSpPr>
          <p:nvPr/>
        </p:nvSpPr>
        <p:spPr bwMode="auto">
          <a:xfrm flipH="1">
            <a:off x="4787900" y="42926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29" name="Line 129"/>
          <p:cNvSpPr>
            <a:spLocks noChangeShapeType="1"/>
          </p:cNvSpPr>
          <p:nvPr/>
        </p:nvSpPr>
        <p:spPr bwMode="auto">
          <a:xfrm>
            <a:off x="5292725" y="4292600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0" name="Line 130"/>
          <p:cNvSpPr>
            <a:spLocks noChangeShapeType="1"/>
          </p:cNvSpPr>
          <p:nvPr/>
        </p:nvSpPr>
        <p:spPr bwMode="auto">
          <a:xfrm flipH="1">
            <a:off x="6948488" y="4400550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1" name="Line 131"/>
          <p:cNvSpPr>
            <a:spLocks noChangeShapeType="1"/>
          </p:cNvSpPr>
          <p:nvPr/>
        </p:nvSpPr>
        <p:spPr bwMode="auto">
          <a:xfrm>
            <a:off x="7667625" y="44005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2" name="Line 132"/>
          <p:cNvSpPr>
            <a:spLocks noChangeShapeType="1"/>
          </p:cNvSpPr>
          <p:nvPr/>
        </p:nvSpPr>
        <p:spPr bwMode="auto">
          <a:xfrm flipH="1">
            <a:off x="2555875" y="5481638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3" name="Line 133"/>
          <p:cNvSpPr>
            <a:spLocks noChangeShapeType="1"/>
          </p:cNvSpPr>
          <p:nvPr/>
        </p:nvSpPr>
        <p:spPr bwMode="auto">
          <a:xfrm>
            <a:off x="2916238" y="5481638"/>
            <a:ext cx="0" cy="7191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4" name="Line 134"/>
          <p:cNvSpPr>
            <a:spLocks noChangeShapeType="1"/>
          </p:cNvSpPr>
          <p:nvPr/>
        </p:nvSpPr>
        <p:spPr bwMode="auto">
          <a:xfrm flipH="1" flipV="1">
            <a:off x="4787900" y="580548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5" name="Line 135"/>
          <p:cNvSpPr>
            <a:spLocks noChangeShapeType="1"/>
          </p:cNvSpPr>
          <p:nvPr/>
        </p:nvSpPr>
        <p:spPr bwMode="auto">
          <a:xfrm>
            <a:off x="5435600" y="5805488"/>
            <a:ext cx="0" cy="395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6" name="Line 136"/>
          <p:cNvSpPr>
            <a:spLocks noChangeShapeType="1"/>
          </p:cNvSpPr>
          <p:nvPr/>
        </p:nvSpPr>
        <p:spPr bwMode="auto">
          <a:xfrm flipH="1" flipV="1">
            <a:off x="6948488" y="594995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7" name="Line 137"/>
          <p:cNvSpPr>
            <a:spLocks noChangeShapeType="1"/>
          </p:cNvSpPr>
          <p:nvPr/>
        </p:nvSpPr>
        <p:spPr bwMode="auto">
          <a:xfrm>
            <a:off x="7812088" y="5949950"/>
            <a:ext cx="0" cy="2508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8" name="Line 138"/>
          <p:cNvSpPr>
            <a:spLocks noChangeShapeType="1"/>
          </p:cNvSpPr>
          <p:nvPr/>
        </p:nvSpPr>
        <p:spPr bwMode="auto">
          <a:xfrm>
            <a:off x="7343775" y="29241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39" name="Line 139"/>
          <p:cNvSpPr>
            <a:spLocks noChangeShapeType="1"/>
          </p:cNvSpPr>
          <p:nvPr/>
        </p:nvSpPr>
        <p:spPr bwMode="auto">
          <a:xfrm flipH="1">
            <a:off x="6948488" y="288925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5740" name="Text Box 140"/>
          <p:cNvSpPr txBox="1">
            <a:spLocks noChangeArrowheads="1"/>
          </p:cNvSpPr>
          <p:nvPr/>
        </p:nvSpPr>
        <p:spPr bwMode="auto">
          <a:xfrm rot="-5400000">
            <a:off x="1744663" y="531813"/>
            <a:ext cx="774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fr-FR" sz="1400">
                <a:solidFill>
                  <a:srgbClr val="CC0000"/>
                </a:solidFill>
                <a:latin typeface="Arial" panose="020B0604020202020204" pitchFamily="34" charset="0"/>
              </a:rPr>
              <a:t>O f f r e</a:t>
            </a:r>
            <a:endParaRPr lang="fr-FR" altLang="fr-FR" sz="140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4800600" cy="5889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Exemples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g_blog_140905_gaz_p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00100"/>
            <a:ext cx="33813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15900" y="188913"/>
            <a:ext cx="298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Exemples d’oligopoles</a:t>
            </a:r>
            <a:endParaRPr lang="fr-FR" altLang="fr-FR"/>
          </a:p>
        </p:txBody>
      </p:sp>
      <p:pic>
        <p:nvPicPr>
          <p:cNvPr id="27652" name="Picture 4" descr="13k-Blue-vignett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28888"/>
            <a:ext cx="4191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 descr="pris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484313"/>
            <a:ext cx="2827338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851275" y="3249613"/>
            <a:ext cx="3348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600"/>
              <a:t>Prisons privées aux USA</a:t>
            </a:r>
            <a:endParaRPr lang="fr-FR" altLang="fr-FR" sz="1600"/>
          </a:p>
        </p:txBody>
      </p:sp>
      <p:pic>
        <p:nvPicPr>
          <p:cNvPr id="27655" name="Picture 7" descr="orang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620713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0" y="3860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pic>
        <p:nvPicPr>
          <p:cNvPr id="27657" name="Picture 9" descr="ciba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15888"/>
            <a:ext cx="1873250" cy="116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3635375" y="4616450"/>
            <a:ext cx="356393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fr-FR" altLang="fr-FR" sz="2000"/>
              <a:t>En 1996, le marché de la banane concerne principalement 5 multinationales/transnationales qui achètent 70 % de la production mondiale.</a:t>
            </a:r>
            <a:r>
              <a:rPr lang="fr-FR" altLang="fr-FR"/>
              <a:t> </a:t>
            </a:r>
          </a:p>
        </p:txBody>
      </p:sp>
      <p:pic>
        <p:nvPicPr>
          <p:cNvPr id="27659" name="Picture 11" descr="Single_Banana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4652963"/>
            <a:ext cx="984250" cy="16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215900" y="4041775"/>
            <a:ext cx="392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Exemple d’oligopsone</a:t>
            </a:r>
            <a:endParaRPr lang="fr-FR" altLang="fr-F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47700" y="1557338"/>
            <a:ext cx="51847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fr-FR" altLang="fr-FR" sz="2000"/>
              <a:t>L'État se trouve dans une situation de monopsone vis-à-vis de certaines catégories de fonctionnaires (policiers, juges, gendarmes, ...) 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4213" y="584200"/>
            <a:ext cx="392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Exemple de monopsone</a:t>
            </a:r>
            <a:endParaRPr lang="fr-FR" altLang="fr-FR"/>
          </a:p>
        </p:txBody>
      </p:sp>
      <p:pic>
        <p:nvPicPr>
          <p:cNvPr id="28676" name="Picture 4" descr="Gendarme Controle de véhicu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944563"/>
            <a:ext cx="24860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102267351_resize_crop320par2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184650"/>
            <a:ext cx="3048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040313" y="3573463"/>
            <a:ext cx="392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Exemples de monopoles</a:t>
            </a:r>
            <a:endParaRPr lang="fr-FR" altLang="fr-FR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0" y="3500438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pic>
        <p:nvPicPr>
          <p:cNvPr id="28680" name="Picture 8" descr="Francaisedesjeux.com le site institutionnel de la Française des Jeu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5913438"/>
            <a:ext cx="225742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9" descr="Logo_Nespresso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797425"/>
            <a:ext cx="142875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1003N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28194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P1003N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47800"/>
            <a:ext cx="12954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P1003N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72000"/>
            <a:ext cx="1600200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5" descr="P1003N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343400"/>
            <a:ext cx="1371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P1003N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124200"/>
            <a:ext cx="1219200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3" name="Picture 7" descr="P1003N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39838"/>
            <a:ext cx="14478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4" name="Picture 8" descr="P1003N2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8000"/>
            <a:ext cx="819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5" name="Picture 9" descr="P1003N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820738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6" name="Picture 10" descr="P1003N2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343400"/>
            <a:ext cx="137160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bilatéral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contrarié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contrarié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bilatéral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Oligopsone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simple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Concurrence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Pure et parfaite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57" name="Line 3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58" name="Line 3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59" name="Rectangle 3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0760" name="Line 40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1" name="Line 41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2" name="Line 4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3" name="Line 4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4" name="Line 4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5" name="Line 4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6" name="Text Box 46"/>
          <p:cNvSpPr txBox="1">
            <a:spLocks noChangeArrowheads="1"/>
          </p:cNvSpPr>
          <p:nvPr/>
        </p:nvSpPr>
        <p:spPr bwMode="auto">
          <a:xfrm>
            <a:off x="381000" y="28956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0767" name="Text Box 47"/>
          <p:cNvSpPr txBox="1">
            <a:spLocks noChangeArrowheads="1"/>
          </p:cNvSpPr>
          <p:nvPr/>
        </p:nvSpPr>
        <p:spPr bwMode="auto">
          <a:xfrm>
            <a:off x="381000" y="4449763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0768" name="Text Box 48"/>
          <p:cNvSpPr txBox="1">
            <a:spLocks noChangeArrowheads="1"/>
          </p:cNvSpPr>
          <p:nvPr/>
        </p:nvSpPr>
        <p:spPr bwMode="auto">
          <a:xfrm>
            <a:off x="381000" y="5997575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Polypsone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0769" name="Text Box 49"/>
          <p:cNvSpPr txBox="1">
            <a:spLocks noChangeArrowheads="1"/>
          </p:cNvSpPr>
          <p:nvPr/>
        </p:nvSpPr>
        <p:spPr bwMode="auto">
          <a:xfrm>
            <a:off x="25146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Monopole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0770" name="Text Box 50"/>
          <p:cNvSpPr txBox="1">
            <a:spLocks noChangeArrowheads="1"/>
          </p:cNvSpPr>
          <p:nvPr/>
        </p:nvSpPr>
        <p:spPr bwMode="auto">
          <a:xfrm>
            <a:off x="4648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Oligopole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0771" name="Text Box 51"/>
          <p:cNvSpPr txBox="1">
            <a:spLocks noChangeArrowheads="1"/>
          </p:cNvSpPr>
          <p:nvPr/>
        </p:nvSpPr>
        <p:spPr bwMode="auto">
          <a:xfrm>
            <a:off x="6934200" y="457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1800">
                <a:latin typeface="Arial" panose="020B0604020202020204" pitchFamily="34" charset="0"/>
              </a:rPr>
              <a:t>Polypole</a:t>
            </a:r>
            <a:endParaRPr lang="fr-FR" altLang="fr-FR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Group 2"/>
          <p:cNvGraphicFramePr>
            <a:graphicFrameLocks noGrp="1"/>
          </p:cNvGraphicFramePr>
          <p:nvPr/>
        </p:nvGraphicFramePr>
        <p:xfrm>
          <a:off x="228600" y="381000"/>
          <a:ext cx="8686800" cy="6008688"/>
        </p:xfrm>
        <a:graphic>
          <a:graphicData uri="http://schemas.openxmlformats.org/drawingml/2006/table">
            <a:tbl>
              <a:tblPr/>
              <a:tblGrid>
                <a:gridCol w="2057400"/>
                <a:gridCol w="2209800"/>
                <a:gridCol w="2209800"/>
                <a:gridCol w="2209800"/>
              </a:tblGrid>
              <a:tr h="1371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bilatéral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 contrarié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Monopsone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contrarié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 bilatéral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Oligopsone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Monopole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Oligopole simple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alt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Concurrence pure et parfaite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781" name="Group 37"/>
          <p:cNvGrpSpPr>
            <a:grpSpLocks/>
          </p:cNvGrpSpPr>
          <p:nvPr/>
        </p:nvGrpSpPr>
        <p:grpSpPr bwMode="auto">
          <a:xfrm>
            <a:off x="762000" y="1981200"/>
            <a:ext cx="1416050" cy="852488"/>
            <a:chOff x="599" y="1275"/>
            <a:chExt cx="892" cy="537"/>
          </a:xfrm>
        </p:grpSpPr>
        <p:graphicFrame>
          <p:nvGraphicFramePr>
            <p:cNvPr id="31782" name="Object 38"/>
            <p:cNvGraphicFramePr>
              <a:graphicFrameLocks noChangeAspect="1"/>
            </p:cNvGraphicFramePr>
            <p:nvPr/>
          </p:nvGraphicFramePr>
          <p:xfrm>
            <a:off x="599" y="1275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0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" y="1275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1783" name="Picture 3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784" name="Group 40"/>
          <p:cNvGrpSpPr>
            <a:grpSpLocks/>
          </p:cNvGrpSpPr>
          <p:nvPr/>
        </p:nvGrpSpPr>
        <p:grpSpPr bwMode="auto">
          <a:xfrm>
            <a:off x="3048000" y="868363"/>
            <a:ext cx="1385888" cy="852487"/>
            <a:chOff x="1895" y="507"/>
            <a:chExt cx="873" cy="537"/>
          </a:xfrm>
        </p:grpSpPr>
        <p:pic>
          <p:nvPicPr>
            <p:cNvPr id="31785" name="Picture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31786" name="Object 42"/>
            <p:cNvGraphicFramePr>
              <a:graphicFrameLocks noChangeAspect="1"/>
            </p:cNvGraphicFramePr>
            <p:nvPr/>
          </p:nvGraphicFramePr>
          <p:xfrm>
            <a:off x="1895" y="50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1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50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87" name="Group 43"/>
          <p:cNvGrpSpPr>
            <a:grpSpLocks/>
          </p:cNvGrpSpPr>
          <p:nvPr/>
        </p:nvGrpSpPr>
        <p:grpSpPr bwMode="auto">
          <a:xfrm>
            <a:off x="4876800" y="838200"/>
            <a:ext cx="1808163" cy="881063"/>
            <a:chOff x="2925" y="489"/>
            <a:chExt cx="1139" cy="555"/>
          </a:xfrm>
        </p:grpSpPr>
        <p:pic>
          <p:nvPicPr>
            <p:cNvPr id="31788" name="Picture 4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489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31789" name="Object 45"/>
            <p:cNvGraphicFramePr>
              <a:graphicFrameLocks noChangeAspect="1"/>
            </p:cNvGraphicFramePr>
            <p:nvPr/>
          </p:nvGraphicFramePr>
          <p:xfrm>
            <a:off x="3437" y="503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2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" y="503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1790" name="Picture 4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791" name="Group 47"/>
          <p:cNvGrpSpPr>
            <a:grpSpLocks/>
          </p:cNvGrpSpPr>
          <p:nvPr/>
        </p:nvGrpSpPr>
        <p:grpSpPr bwMode="auto">
          <a:xfrm>
            <a:off x="7010400" y="762000"/>
            <a:ext cx="1860550" cy="954088"/>
            <a:chOff x="4188" y="443"/>
            <a:chExt cx="1172" cy="601"/>
          </a:xfrm>
        </p:grpSpPr>
        <p:pic>
          <p:nvPicPr>
            <p:cNvPr id="31792" name="Picture 48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443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793" name="Picture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67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794" name="Group 50"/>
          <p:cNvGrpSpPr>
            <a:grpSpLocks/>
          </p:cNvGrpSpPr>
          <p:nvPr/>
        </p:nvGrpSpPr>
        <p:grpSpPr bwMode="auto">
          <a:xfrm>
            <a:off x="381000" y="3657600"/>
            <a:ext cx="1838325" cy="881063"/>
            <a:chOff x="333" y="2265"/>
            <a:chExt cx="1158" cy="555"/>
          </a:xfrm>
        </p:grpSpPr>
        <p:pic>
          <p:nvPicPr>
            <p:cNvPr id="31795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2265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31796" name="Object 52"/>
            <p:cNvGraphicFramePr>
              <a:graphicFrameLocks noChangeAspect="1"/>
            </p:cNvGraphicFramePr>
            <p:nvPr/>
          </p:nvGraphicFramePr>
          <p:xfrm>
            <a:off x="845" y="2279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3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2279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1797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448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798" name="Group 54"/>
          <p:cNvGrpSpPr>
            <a:grpSpLocks/>
          </p:cNvGrpSpPr>
          <p:nvPr/>
        </p:nvGrpSpPr>
        <p:grpSpPr bwMode="auto">
          <a:xfrm>
            <a:off x="304800" y="5029200"/>
            <a:ext cx="1890713" cy="954088"/>
            <a:chOff x="300" y="3227"/>
            <a:chExt cx="1191" cy="601"/>
          </a:xfrm>
        </p:grpSpPr>
        <p:pic>
          <p:nvPicPr>
            <p:cNvPr id="31799" name="Picture 55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227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800" name="Picture 5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3456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1801" name="Line 57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2" name="Line 58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3" name="Rectangle 59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1804" name="Line 60"/>
          <p:cNvSpPr>
            <a:spLocks noChangeShapeType="1"/>
          </p:cNvSpPr>
          <p:nvPr/>
        </p:nvSpPr>
        <p:spPr bwMode="auto">
          <a:xfrm>
            <a:off x="304800" y="32004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5" name="Line 61"/>
          <p:cNvSpPr>
            <a:spLocks noChangeShapeType="1"/>
          </p:cNvSpPr>
          <p:nvPr/>
        </p:nvSpPr>
        <p:spPr bwMode="auto">
          <a:xfrm>
            <a:off x="304800" y="47545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6" name="Line 6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7" name="Line 63"/>
          <p:cNvSpPr>
            <a:spLocks noChangeShapeType="1"/>
          </p:cNvSpPr>
          <p:nvPr/>
        </p:nvSpPr>
        <p:spPr bwMode="auto">
          <a:xfrm>
            <a:off x="24384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8" name="Line 64"/>
          <p:cNvSpPr>
            <a:spLocks noChangeShapeType="1"/>
          </p:cNvSpPr>
          <p:nvPr/>
        </p:nvSpPr>
        <p:spPr bwMode="auto">
          <a:xfrm>
            <a:off x="46482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1809" name="Line 65"/>
          <p:cNvSpPr>
            <a:spLocks noChangeShapeType="1"/>
          </p:cNvSpPr>
          <p:nvPr/>
        </p:nvSpPr>
        <p:spPr bwMode="auto">
          <a:xfrm>
            <a:off x="6858000" y="762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152400" y="304800"/>
            <a:ext cx="8783638" cy="6096000"/>
            <a:chOff x="96" y="192"/>
            <a:chExt cx="5533" cy="3840"/>
          </a:xfrm>
        </p:grpSpPr>
        <p:sp>
          <p:nvSpPr>
            <p:cNvPr id="32771" name="Rectangle 3"/>
            <p:cNvSpPr>
              <a:spLocks noChangeArrowheads="1"/>
            </p:cNvSpPr>
            <p:nvPr/>
          </p:nvSpPr>
          <p:spPr bwMode="auto">
            <a:xfrm>
              <a:off x="4224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2832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1440" y="3051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000">
                <a:cs typeface="Times New Roman" panose="02020603050405020304" pitchFamily="18" charset="0"/>
              </a:endParaRPr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144" y="3051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75" name="Rectangle 7"/>
            <p:cNvSpPr>
              <a:spLocks noChangeArrowheads="1"/>
            </p:cNvSpPr>
            <p:nvPr/>
          </p:nvSpPr>
          <p:spPr bwMode="auto">
            <a:xfrm>
              <a:off x="4224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2832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32777" name="Rectangle 9"/>
            <p:cNvSpPr>
              <a:spLocks noChangeArrowheads="1"/>
            </p:cNvSpPr>
            <p:nvPr/>
          </p:nvSpPr>
          <p:spPr bwMode="auto">
            <a:xfrm>
              <a:off x="1440" y="2078"/>
              <a:ext cx="1392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32778" name="Rectangle 10"/>
            <p:cNvSpPr>
              <a:spLocks noChangeArrowheads="1"/>
            </p:cNvSpPr>
            <p:nvPr/>
          </p:nvSpPr>
          <p:spPr bwMode="auto">
            <a:xfrm>
              <a:off x="144" y="2078"/>
              <a:ext cx="1296" cy="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79" name="Rectangle 11"/>
            <p:cNvSpPr>
              <a:spLocks noChangeArrowheads="1"/>
            </p:cNvSpPr>
            <p:nvPr/>
          </p:nvSpPr>
          <p:spPr bwMode="auto">
            <a:xfrm>
              <a:off x="4224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2832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  <a:p>
              <a:pPr algn="ctr">
                <a:buFontTx/>
                <a:buNone/>
              </a:pPr>
              <a:endParaRPr lang="fr-FR" altLang="fr-FR" sz="1400" b="1"/>
            </a:p>
          </p:txBody>
        </p:sp>
        <p:sp>
          <p:nvSpPr>
            <p:cNvPr id="32781" name="Rectangle 13"/>
            <p:cNvSpPr>
              <a:spLocks noChangeArrowheads="1"/>
            </p:cNvSpPr>
            <p:nvPr/>
          </p:nvSpPr>
          <p:spPr bwMode="auto">
            <a:xfrm>
              <a:off x="1440" y="1104"/>
              <a:ext cx="1392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endParaRPr lang="fr-CH" altLang="fr-FR" sz="1400" b="1"/>
            </a:p>
          </p:txBody>
        </p:sp>
        <p:sp>
          <p:nvSpPr>
            <p:cNvPr id="32782" name="Rectangle 14"/>
            <p:cNvSpPr>
              <a:spLocks noChangeArrowheads="1"/>
            </p:cNvSpPr>
            <p:nvPr/>
          </p:nvSpPr>
          <p:spPr bwMode="auto">
            <a:xfrm>
              <a:off x="144" y="1104"/>
              <a:ext cx="1296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4224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2832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1440" y="240"/>
              <a:ext cx="1392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86" name="Rectangle 18"/>
            <p:cNvSpPr>
              <a:spLocks noChangeArrowheads="1"/>
            </p:cNvSpPr>
            <p:nvPr/>
          </p:nvSpPr>
          <p:spPr bwMode="auto">
            <a:xfrm>
              <a:off x="144" y="240"/>
              <a:ext cx="1296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endParaRPr lang="fr-FR" altLang="fr-FR"/>
            </a:p>
          </p:txBody>
        </p:sp>
        <p:sp>
          <p:nvSpPr>
            <p:cNvPr id="32787" name="Line 19"/>
            <p:cNvSpPr>
              <a:spLocks noChangeShapeType="1"/>
            </p:cNvSpPr>
            <p:nvPr/>
          </p:nvSpPr>
          <p:spPr bwMode="auto">
            <a:xfrm>
              <a:off x="144" y="240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88" name="Line 20"/>
            <p:cNvSpPr>
              <a:spLocks noChangeShapeType="1"/>
            </p:cNvSpPr>
            <p:nvPr/>
          </p:nvSpPr>
          <p:spPr bwMode="auto">
            <a:xfrm>
              <a:off x="144" y="1104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89" name="Line 21"/>
            <p:cNvSpPr>
              <a:spLocks noChangeShapeType="1"/>
            </p:cNvSpPr>
            <p:nvPr/>
          </p:nvSpPr>
          <p:spPr bwMode="auto">
            <a:xfrm>
              <a:off x="144" y="2078"/>
              <a:ext cx="12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0" name="Line 22"/>
            <p:cNvSpPr>
              <a:spLocks noChangeShapeType="1"/>
            </p:cNvSpPr>
            <p:nvPr/>
          </p:nvSpPr>
          <p:spPr bwMode="auto">
            <a:xfrm>
              <a:off x="144" y="3051"/>
              <a:ext cx="54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1" name="Line 23"/>
            <p:cNvSpPr>
              <a:spLocks noChangeShapeType="1"/>
            </p:cNvSpPr>
            <p:nvPr/>
          </p:nvSpPr>
          <p:spPr bwMode="auto">
            <a:xfrm>
              <a:off x="144" y="4025"/>
              <a:ext cx="547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2" name="Line 24"/>
            <p:cNvSpPr>
              <a:spLocks noChangeShapeType="1"/>
            </p:cNvSpPr>
            <p:nvPr/>
          </p:nvSpPr>
          <p:spPr bwMode="auto">
            <a:xfrm>
              <a:off x="144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3" name="Line 25"/>
            <p:cNvSpPr>
              <a:spLocks noChangeShapeType="1"/>
            </p:cNvSpPr>
            <p:nvPr/>
          </p:nvSpPr>
          <p:spPr bwMode="auto">
            <a:xfrm>
              <a:off x="1440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4" name="Line 26"/>
            <p:cNvSpPr>
              <a:spLocks noChangeShapeType="1"/>
            </p:cNvSpPr>
            <p:nvPr/>
          </p:nvSpPr>
          <p:spPr bwMode="auto">
            <a:xfrm>
              <a:off x="2832" y="240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5" name="Line 27"/>
            <p:cNvSpPr>
              <a:spLocks noChangeShapeType="1"/>
            </p:cNvSpPr>
            <p:nvPr/>
          </p:nvSpPr>
          <p:spPr bwMode="auto">
            <a:xfrm>
              <a:off x="4224" y="240"/>
              <a:ext cx="0" cy="37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6" name="Line 28"/>
            <p:cNvSpPr>
              <a:spLocks noChangeShapeType="1"/>
            </p:cNvSpPr>
            <p:nvPr/>
          </p:nvSpPr>
          <p:spPr bwMode="auto">
            <a:xfrm>
              <a:off x="5616" y="240"/>
              <a:ext cx="0" cy="378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7" name="Line 29"/>
            <p:cNvSpPr>
              <a:spLocks noChangeShapeType="1"/>
            </p:cNvSpPr>
            <p:nvPr/>
          </p:nvSpPr>
          <p:spPr bwMode="auto">
            <a:xfrm>
              <a:off x="2832" y="1104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8" name="Line 30"/>
            <p:cNvSpPr>
              <a:spLocks noChangeShapeType="1"/>
            </p:cNvSpPr>
            <p:nvPr/>
          </p:nvSpPr>
          <p:spPr bwMode="auto">
            <a:xfrm>
              <a:off x="1440" y="1104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799" name="Line 31"/>
            <p:cNvSpPr>
              <a:spLocks noChangeShapeType="1"/>
            </p:cNvSpPr>
            <p:nvPr/>
          </p:nvSpPr>
          <p:spPr bwMode="auto">
            <a:xfrm>
              <a:off x="1440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00" name="Line 32"/>
            <p:cNvSpPr>
              <a:spLocks noChangeShapeType="1"/>
            </p:cNvSpPr>
            <p:nvPr/>
          </p:nvSpPr>
          <p:spPr bwMode="auto">
            <a:xfrm>
              <a:off x="1440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01" name="Line 33"/>
            <p:cNvSpPr>
              <a:spLocks noChangeShapeType="1"/>
            </p:cNvSpPr>
            <p:nvPr/>
          </p:nvSpPr>
          <p:spPr bwMode="auto">
            <a:xfrm>
              <a:off x="2832" y="2078"/>
              <a:ext cx="0" cy="19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02" name="Line 34"/>
            <p:cNvSpPr>
              <a:spLocks noChangeShapeType="1"/>
            </p:cNvSpPr>
            <p:nvPr/>
          </p:nvSpPr>
          <p:spPr bwMode="auto">
            <a:xfrm>
              <a:off x="2832" y="1104"/>
              <a:ext cx="0" cy="97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03" name="Line 35"/>
            <p:cNvSpPr>
              <a:spLocks noChangeShapeType="1"/>
            </p:cNvSpPr>
            <p:nvPr/>
          </p:nvSpPr>
          <p:spPr bwMode="auto">
            <a:xfrm>
              <a:off x="2832" y="2078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04" name="Line 36"/>
            <p:cNvSpPr>
              <a:spLocks noChangeShapeType="1"/>
            </p:cNvSpPr>
            <p:nvPr/>
          </p:nvSpPr>
          <p:spPr bwMode="auto">
            <a:xfrm>
              <a:off x="1440" y="2078"/>
              <a:ext cx="139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graphicFrame>
          <p:nvGraphicFramePr>
            <p:cNvPr id="32805" name="Object 37"/>
            <p:cNvGraphicFramePr>
              <a:graphicFrameLocks noChangeAspect="1"/>
            </p:cNvGraphicFramePr>
            <p:nvPr/>
          </p:nvGraphicFramePr>
          <p:xfrm>
            <a:off x="480" y="1248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70" name="Image bitmap" r:id="rId3" imgW="1819529" imgH="3438095" progId="Paint.Picture">
                    <p:embed/>
                  </p:oleObj>
                </mc:Choice>
                <mc:Fallback>
                  <p:oleObj name="Image bitmap" r:id="rId3" imgW="1819529" imgH="3438095" progId="Paint.Picture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248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806" name="Picture 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" y="1413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07" name="Picture 3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5" y="712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32808" name="Object 40"/>
            <p:cNvGraphicFramePr>
              <a:graphicFrameLocks noChangeAspect="1"/>
            </p:cNvGraphicFramePr>
            <p:nvPr/>
          </p:nvGraphicFramePr>
          <p:xfrm>
            <a:off x="1920" y="547"/>
            <a:ext cx="193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71" name="Image bitmap" r:id="rId7" imgW="1819529" imgH="3438095" progId="Paint.Picture">
                    <p:embed/>
                  </p:oleObj>
                </mc:Choice>
                <mc:Fallback>
                  <p:oleObj name="Image bitmap" r:id="rId7" imgW="1819529" imgH="3438095" progId="Paint.Picture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547"/>
                          <a:ext cx="193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809" name="Picture 4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528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32810" name="Object 42"/>
            <p:cNvGraphicFramePr>
              <a:graphicFrameLocks noChangeAspect="1"/>
            </p:cNvGraphicFramePr>
            <p:nvPr/>
          </p:nvGraphicFramePr>
          <p:xfrm>
            <a:off x="3584" y="542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72" name="Image bitmap" r:id="rId9" imgW="1628571" imgH="4076190" progId="Paint.Picture">
                    <p:embed/>
                  </p:oleObj>
                </mc:Choice>
                <mc:Fallback>
                  <p:oleObj name="Image bitmap" r:id="rId9" imgW="1628571" imgH="4076190" progId="Paint.Picture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542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811" name="Picture 4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" y="711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12" name="Picture 4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480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13" name="Picture 4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" y="709"/>
              <a:ext cx="368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14" name="Picture 4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04"/>
              <a:ext cx="387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32815" name="Object 47"/>
            <p:cNvGraphicFramePr>
              <a:graphicFrameLocks noChangeAspect="1"/>
            </p:cNvGraphicFramePr>
            <p:nvPr/>
          </p:nvGraphicFramePr>
          <p:xfrm>
            <a:off x="752" y="2318"/>
            <a:ext cx="205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73" name="Image bitmap" r:id="rId12" imgW="1628571" imgH="4076190" progId="Paint.Picture">
                    <p:embed/>
                  </p:oleObj>
                </mc:Choice>
                <mc:Fallback>
                  <p:oleObj name="Image bitmap" r:id="rId12" imgW="1628571" imgH="4076190" progId="Paint.Picture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" y="2318"/>
                          <a:ext cx="205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816" name="Picture 4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" y="248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17" name="Picture 4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168"/>
              <a:ext cx="804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18" name="Picture 5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" y="3397"/>
              <a:ext cx="38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819" name="Line 51"/>
            <p:cNvSpPr>
              <a:spLocks noChangeShapeType="1"/>
            </p:cNvSpPr>
            <p:nvPr/>
          </p:nvSpPr>
          <p:spPr bwMode="auto">
            <a:xfrm>
              <a:off x="144" y="1104"/>
              <a:ext cx="54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0" name="Line 52"/>
            <p:cNvSpPr>
              <a:spLocks noChangeShapeType="1"/>
            </p:cNvSpPr>
            <p:nvPr/>
          </p:nvSpPr>
          <p:spPr bwMode="auto">
            <a:xfrm>
              <a:off x="1440" y="240"/>
              <a:ext cx="0" cy="37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96" y="192"/>
              <a:ext cx="1334" cy="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32822" name="Line 54"/>
            <p:cNvSpPr>
              <a:spLocks noChangeShapeType="1"/>
            </p:cNvSpPr>
            <p:nvPr/>
          </p:nvSpPr>
          <p:spPr bwMode="auto">
            <a:xfrm>
              <a:off x="192" y="2016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3" name="Line 55"/>
            <p:cNvSpPr>
              <a:spLocks noChangeShapeType="1"/>
            </p:cNvSpPr>
            <p:nvPr/>
          </p:nvSpPr>
          <p:spPr bwMode="auto">
            <a:xfrm>
              <a:off x="192" y="2995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4" name="Line 56"/>
            <p:cNvSpPr>
              <a:spLocks noChangeShapeType="1"/>
            </p:cNvSpPr>
            <p:nvPr/>
          </p:nvSpPr>
          <p:spPr bwMode="auto">
            <a:xfrm>
              <a:off x="192" y="3961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5" name="Line 57"/>
            <p:cNvSpPr>
              <a:spLocks noChangeShapeType="1"/>
            </p:cNvSpPr>
            <p:nvPr/>
          </p:nvSpPr>
          <p:spPr bwMode="auto">
            <a:xfrm>
              <a:off x="1536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6" name="Line 58"/>
            <p:cNvSpPr>
              <a:spLocks noChangeShapeType="1"/>
            </p:cNvSpPr>
            <p:nvPr/>
          </p:nvSpPr>
          <p:spPr bwMode="auto">
            <a:xfrm>
              <a:off x="2928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7" name="Line 59"/>
            <p:cNvSpPr>
              <a:spLocks noChangeShapeType="1"/>
            </p:cNvSpPr>
            <p:nvPr/>
          </p:nvSpPr>
          <p:spPr bwMode="auto">
            <a:xfrm>
              <a:off x="4320" y="48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28" name="Text Box 60"/>
            <p:cNvSpPr txBox="1">
              <a:spLocks noChangeArrowheads="1"/>
            </p:cNvSpPr>
            <p:nvPr/>
          </p:nvSpPr>
          <p:spPr bwMode="auto">
            <a:xfrm>
              <a:off x="240" y="1824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32829" name="Text Box 61"/>
            <p:cNvSpPr txBox="1">
              <a:spLocks noChangeArrowheads="1"/>
            </p:cNvSpPr>
            <p:nvPr/>
          </p:nvSpPr>
          <p:spPr bwMode="auto">
            <a:xfrm>
              <a:off x="240" y="2803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32830" name="Text Box 62"/>
            <p:cNvSpPr txBox="1">
              <a:spLocks noChangeArrowheads="1"/>
            </p:cNvSpPr>
            <p:nvPr/>
          </p:nvSpPr>
          <p:spPr bwMode="auto">
            <a:xfrm>
              <a:off x="240" y="377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Polypsone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32831" name="Text Box 63"/>
            <p:cNvSpPr txBox="1">
              <a:spLocks noChangeArrowheads="1"/>
            </p:cNvSpPr>
            <p:nvPr/>
          </p:nvSpPr>
          <p:spPr bwMode="auto">
            <a:xfrm>
              <a:off x="1584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Monopole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32832" name="Text Box 64"/>
            <p:cNvSpPr txBox="1">
              <a:spLocks noChangeArrowheads="1"/>
            </p:cNvSpPr>
            <p:nvPr/>
          </p:nvSpPr>
          <p:spPr bwMode="auto">
            <a:xfrm>
              <a:off x="292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Oligopole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32833" name="Text Box 65"/>
            <p:cNvSpPr txBox="1">
              <a:spLocks noChangeArrowheads="1"/>
            </p:cNvSpPr>
            <p:nvPr/>
          </p:nvSpPr>
          <p:spPr bwMode="auto">
            <a:xfrm>
              <a:off x="4368" y="288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H" altLang="fr-FR" sz="1800">
                  <a:latin typeface="Arial" panose="020B0604020202020204" pitchFamily="34" charset="0"/>
                </a:rPr>
                <a:t>Polypole</a:t>
              </a:r>
              <a:endParaRPr lang="fr-FR" altLang="fr-FR" sz="1800">
                <a:latin typeface="Arial" panose="020B0604020202020204" pitchFamily="34" charset="0"/>
              </a:endParaRPr>
            </a:p>
          </p:txBody>
        </p:sp>
        <p:sp>
          <p:nvSpPr>
            <p:cNvPr id="32834" name="Line 66"/>
            <p:cNvSpPr>
              <a:spLocks noChangeShapeType="1"/>
            </p:cNvSpPr>
            <p:nvPr/>
          </p:nvSpPr>
          <p:spPr bwMode="auto">
            <a:xfrm flipV="1">
              <a:off x="1610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35" name="Line 67"/>
            <p:cNvSpPr>
              <a:spLocks noChangeShapeType="1"/>
            </p:cNvSpPr>
            <p:nvPr/>
          </p:nvSpPr>
          <p:spPr bwMode="auto">
            <a:xfrm>
              <a:off x="1610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36" name="Text Box 68"/>
            <p:cNvSpPr txBox="1">
              <a:spLocks noChangeArrowheads="1"/>
            </p:cNvSpPr>
            <p:nvPr/>
          </p:nvSpPr>
          <p:spPr bwMode="auto">
            <a:xfrm>
              <a:off x="2635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37" name="Text Box 69"/>
            <p:cNvSpPr txBox="1">
              <a:spLocks noChangeArrowheads="1"/>
            </p:cNvSpPr>
            <p:nvPr/>
          </p:nvSpPr>
          <p:spPr bwMode="auto">
            <a:xfrm>
              <a:off x="1474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38" name="Line 70"/>
            <p:cNvSpPr>
              <a:spLocks noChangeShapeType="1"/>
            </p:cNvSpPr>
            <p:nvPr/>
          </p:nvSpPr>
          <p:spPr bwMode="auto">
            <a:xfrm flipV="1">
              <a:off x="3016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39" name="Line 71"/>
            <p:cNvSpPr>
              <a:spLocks noChangeShapeType="1"/>
            </p:cNvSpPr>
            <p:nvPr/>
          </p:nvSpPr>
          <p:spPr bwMode="auto">
            <a:xfrm>
              <a:off x="3016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40" name="Text Box 72"/>
            <p:cNvSpPr txBox="1">
              <a:spLocks noChangeArrowheads="1"/>
            </p:cNvSpPr>
            <p:nvPr/>
          </p:nvSpPr>
          <p:spPr bwMode="auto">
            <a:xfrm>
              <a:off x="4041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41" name="Text Box 73"/>
            <p:cNvSpPr txBox="1">
              <a:spLocks noChangeArrowheads="1"/>
            </p:cNvSpPr>
            <p:nvPr/>
          </p:nvSpPr>
          <p:spPr bwMode="auto">
            <a:xfrm>
              <a:off x="2880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42" name="Line 74"/>
            <p:cNvSpPr>
              <a:spLocks noChangeShapeType="1"/>
            </p:cNvSpPr>
            <p:nvPr/>
          </p:nvSpPr>
          <p:spPr bwMode="auto">
            <a:xfrm flipV="1">
              <a:off x="4377" y="134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43" name="Line 75"/>
            <p:cNvSpPr>
              <a:spLocks noChangeShapeType="1"/>
            </p:cNvSpPr>
            <p:nvPr/>
          </p:nvSpPr>
          <p:spPr bwMode="auto">
            <a:xfrm>
              <a:off x="4377" y="193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44" name="Text Box 76"/>
            <p:cNvSpPr txBox="1">
              <a:spLocks noChangeArrowheads="1"/>
            </p:cNvSpPr>
            <p:nvPr/>
          </p:nvSpPr>
          <p:spPr bwMode="auto">
            <a:xfrm>
              <a:off x="5402" y="183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45" name="Text Box 77"/>
            <p:cNvSpPr txBox="1">
              <a:spLocks noChangeArrowheads="1"/>
            </p:cNvSpPr>
            <p:nvPr/>
          </p:nvSpPr>
          <p:spPr bwMode="auto">
            <a:xfrm>
              <a:off x="4241" y="116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46" name="Line 78"/>
            <p:cNvSpPr>
              <a:spLocks noChangeShapeType="1"/>
            </p:cNvSpPr>
            <p:nvPr/>
          </p:nvSpPr>
          <p:spPr bwMode="auto">
            <a:xfrm flipV="1">
              <a:off x="1610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47" name="Line 79"/>
            <p:cNvSpPr>
              <a:spLocks noChangeShapeType="1"/>
            </p:cNvSpPr>
            <p:nvPr/>
          </p:nvSpPr>
          <p:spPr bwMode="auto">
            <a:xfrm>
              <a:off x="1610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48" name="Text Box 80"/>
            <p:cNvSpPr txBox="1">
              <a:spLocks noChangeArrowheads="1"/>
            </p:cNvSpPr>
            <p:nvPr/>
          </p:nvSpPr>
          <p:spPr bwMode="auto">
            <a:xfrm>
              <a:off x="2635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49" name="Text Box 81"/>
            <p:cNvSpPr txBox="1">
              <a:spLocks noChangeArrowheads="1"/>
            </p:cNvSpPr>
            <p:nvPr/>
          </p:nvSpPr>
          <p:spPr bwMode="auto">
            <a:xfrm>
              <a:off x="1474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50" name="Line 82"/>
            <p:cNvSpPr>
              <a:spLocks noChangeShapeType="1"/>
            </p:cNvSpPr>
            <p:nvPr/>
          </p:nvSpPr>
          <p:spPr bwMode="auto">
            <a:xfrm flipV="1">
              <a:off x="3016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51" name="Line 83"/>
            <p:cNvSpPr>
              <a:spLocks noChangeShapeType="1"/>
            </p:cNvSpPr>
            <p:nvPr/>
          </p:nvSpPr>
          <p:spPr bwMode="auto">
            <a:xfrm>
              <a:off x="3016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52" name="Text Box 84"/>
            <p:cNvSpPr txBox="1">
              <a:spLocks noChangeArrowheads="1"/>
            </p:cNvSpPr>
            <p:nvPr/>
          </p:nvSpPr>
          <p:spPr bwMode="auto">
            <a:xfrm>
              <a:off x="4041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53" name="Text Box 85"/>
            <p:cNvSpPr txBox="1">
              <a:spLocks noChangeArrowheads="1"/>
            </p:cNvSpPr>
            <p:nvPr/>
          </p:nvSpPr>
          <p:spPr bwMode="auto">
            <a:xfrm>
              <a:off x="2880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54" name="Line 86"/>
            <p:cNvSpPr>
              <a:spLocks noChangeShapeType="1"/>
            </p:cNvSpPr>
            <p:nvPr/>
          </p:nvSpPr>
          <p:spPr bwMode="auto">
            <a:xfrm flipV="1">
              <a:off x="4377" y="2324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55" name="Line 87"/>
            <p:cNvSpPr>
              <a:spLocks noChangeShapeType="1"/>
            </p:cNvSpPr>
            <p:nvPr/>
          </p:nvSpPr>
          <p:spPr bwMode="auto">
            <a:xfrm>
              <a:off x="4377" y="2913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56" name="Text Box 88"/>
            <p:cNvSpPr txBox="1">
              <a:spLocks noChangeArrowheads="1"/>
            </p:cNvSpPr>
            <p:nvPr/>
          </p:nvSpPr>
          <p:spPr bwMode="auto">
            <a:xfrm>
              <a:off x="5402" y="2812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57" name="Text Box 89"/>
            <p:cNvSpPr txBox="1">
              <a:spLocks noChangeArrowheads="1"/>
            </p:cNvSpPr>
            <p:nvPr/>
          </p:nvSpPr>
          <p:spPr bwMode="auto">
            <a:xfrm>
              <a:off x="4241" y="2142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58" name="Line 90"/>
            <p:cNvSpPr>
              <a:spLocks noChangeShapeType="1"/>
            </p:cNvSpPr>
            <p:nvPr/>
          </p:nvSpPr>
          <p:spPr bwMode="auto">
            <a:xfrm flipV="1">
              <a:off x="1610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59" name="Line 91"/>
            <p:cNvSpPr>
              <a:spLocks noChangeShapeType="1"/>
            </p:cNvSpPr>
            <p:nvPr/>
          </p:nvSpPr>
          <p:spPr bwMode="auto">
            <a:xfrm>
              <a:off x="1610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60" name="Text Box 92"/>
            <p:cNvSpPr txBox="1">
              <a:spLocks noChangeArrowheads="1"/>
            </p:cNvSpPr>
            <p:nvPr/>
          </p:nvSpPr>
          <p:spPr bwMode="auto">
            <a:xfrm>
              <a:off x="2635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61" name="Text Box 93"/>
            <p:cNvSpPr txBox="1">
              <a:spLocks noChangeArrowheads="1"/>
            </p:cNvSpPr>
            <p:nvPr/>
          </p:nvSpPr>
          <p:spPr bwMode="auto">
            <a:xfrm>
              <a:off x="1474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62" name="Line 94"/>
            <p:cNvSpPr>
              <a:spLocks noChangeShapeType="1"/>
            </p:cNvSpPr>
            <p:nvPr/>
          </p:nvSpPr>
          <p:spPr bwMode="auto">
            <a:xfrm flipV="1">
              <a:off x="3016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63" name="Line 95"/>
            <p:cNvSpPr>
              <a:spLocks noChangeShapeType="1"/>
            </p:cNvSpPr>
            <p:nvPr/>
          </p:nvSpPr>
          <p:spPr bwMode="auto">
            <a:xfrm>
              <a:off x="3016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64" name="Text Box 96"/>
            <p:cNvSpPr txBox="1">
              <a:spLocks noChangeArrowheads="1"/>
            </p:cNvSpPr>
            <p:nvPr/>
          </p:nvSpPr>
          <p:spPr bwMode="auto">
            <a:xfrm>
              <a:off x="4041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65" name="Text Box 97"/>
            <p:cNvSpPr txBox="1">
              <a:spLocks noChangeArrowheads="1"/>
            </p:cNvSpPr>
            <p:nvPr/>
          </p:nvSpPr>
          <p:spPr bwMode="auto">
            <a:xfrm>
              <a:off x="2880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  <p:sp>
          <p:nvSpPr>
            <p:cNvPr id="32866" name="Line 98"/>
            <p:cNvSpPr>
              <a:spLocks noChangeShapeType="1"/>
            </p:cNvSpPr>
            <p:nvPr/>
          </p:nvSpPr>
          <p:spPr bwMode="auto">
            <a:xfrm flipV="1">
              <a:off x="4377" y="3322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67" name="Line 99"/>
            <p:cNvSpPr>
              <a:spLocks noChangeShapeType="1"/>
            </p:cNvSpPr>
            <p:nvPr/>
          </p:nvSpPr>
          <p:spPr bwMode="auto">
            <a:xfrm>
              <a:off x="4377" y="391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868" name="Text Box 100"/>
            <p:cNvSpPr txBox="1">
              <a:spLocks noChangeArrowheads="1"/>
            </p:cNvSpPr>
            <p:nvPr/>
          </p:nvSpPr>
          <p:spPr bwMode="auto">
            <a:xfrm>
              <a:off x="5402" y="3810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Q</a:t>
              </a:r>
              <a:endParaRPr lang="fr-FR" altLang="fr-FR" sz="1400"/>
            </a:p>
          </p:txBody>
        </p:sp>
        <p:sp>
          <p:nvSpPr>
            <p:cNvPr id="32869" name="Text Box 101"/>
            <p:cNvSpPr txBox="1">
              <a:spLocks noChangeArrowheads="1"/>
            </p:cNvSpPr>
            <p:nvPr/>
          </p:nvSpPr>
          <p:spPr bwMode="auto">
            <a:xfrm>
              <a:off x="4241" y="3140"/>
              <a:ext cx="3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 sz="1400"/>
                <a:t>Prix</a:t>
              </a:r>
              <a:endParaRPr lang="fr-FR" altLang="fr-FR" sz="140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705600" y="4843463"/>
            <a:ext cx="2209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495800" y="4843463"/>
            <a:ext cx="2209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286000" y="4843463"/>
            <a:ext cx="2209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  <a:p>
            <a:pPr algn="ctr">
              <a:buFontTx/>
              <a:buNone/>
            </a:pPr>
            <a:endParaRPr lang="fr-FR" altLang="fr-FR" sz="1000">
              <a:cs typeface="Times New Roman" panose="02020603050405020304" pitchFamily="18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228600" y="4843463"/>
            <a:ext cx="20574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FR" altLang="fr-FR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705600" y="3298825"/>
            <a:ext cx="2209800" cy="154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495800" y="3298825"/>
            <a:ext cx="2209800" cy="154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2286000" y="3298825"/>
            <a:ext cx="2209800" cy="154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28600" y="3298825"/>
            <a:ext cx="2057400" cy="154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FR" altLang="fr-FR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705600" y="1752600"/>
            <a:ext cx="2209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  <a:p>
            <a:pPr algn="ctr">
              <a:buFontTx/>
              <a:buNone/>
            </a:pPr>
            <a:endParaRPr lang="fr-FR" altLang="fr-FR" sz="1400" b="1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4495800" y="1752600"/>
            <a:ext cx="2209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  <a:p>
            <a:pPr algn="ctr">
              <a:buFontTx/>
              <a:buNone/>
            </a:pPr>
            <a:endParaRPr lang="fr-FR" altLang="fr-FR" sz="1400" b="1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2286000" y="1752600"/>
            <a:ext cx="2209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endParaRPr lang="fr-CH" altLang="fr-FR" sz="1400" b="1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228600" y="1752600"/>
            <a:ext cx="20574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FR" altLang="fr-FR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228600" y="381000"/>
            <a:ext cx="2057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fr-FR" altLang="fr-FR"/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>
            <a:off x="228600" y="381000"/>
            <a:ext cx="86868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228600" y="1752600"/>
            <a:ext cx="2057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>
            <a:off x="228600" y="3298825"/>
            <a:ext cx="2057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>
            <a:off x="228600" y="4843463"/>
            <a:ext cx="868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>
            <a:off x="228600" y="6389688"/>
            <a:ext cx="86868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228600" y="381000"/>
            <a:ext cx="0" cy="60086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6705600" y="381000"/>
            <a:ext cx="0" cy="6008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>
            <a:off x="8915400" y="381000"/>
            <a:ext cx="0" cy="60086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>
            <a:off x="2286000" y="3298825"/>
            <a:ext cx="0" cy="3090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286000" y="1752600"/>
            <a:ext cx="0" cy="1546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4495800" y="3298825"/>
            <a:ext cx="0" cy="3090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4495800" y="1752600"/>
            <a:ext cx="0" cy="1546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4495800" y="3298825"/>
            <a:ext cx="441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2286000" y="3298825"/>
            <a:ext cx="2209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>
            <a:off x="2286000" y="381000"/>
            <a:ext cx="0" cy="601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152400" y="304800"/>
            <a:ext cx="2117725" cy="1436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304800" y="62880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5" name="Line 33"/>
          <p:cNvSpPr>
            <a:spLocks noChangeShapeType="1"/>
          </p:cNvSpPr>
          <p:nvPr/>
        </p:nvSpPr>
        <p:spPr bwMode="auto">
          <a:xfrm flipV="1">
            <a:off x="2555875" y="213360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6" name="Line 34"/>
          <p:cNvSpPr>
            <a:spLocks noChangeShapeType="1"/>
          </p:cNvSpPr>
          <p:nvPr/>
        </p:nvSpPr>
        <p:spPr bwMode="auto">
          <a:xfrm>
            <a:off x="2555875" y="3068638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27" name="Text Box 35"/>
          <p:cNvSpPr txBox="1">
            <a:spLocks noChangeArrowheads="1"/>
          </p:cNvSpPr>
          <p:nvPr/>
        </p:nvSpPr>
        <p:spPr bwMode="auto">
          <a:xfrm>
            <a:off x="4183063" y="2908300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28" name="Text Box 36"/>
          <p:cNvSpPr txBox="1">
            <a:spLocks noChangeArrowheads="1"/>
          </p:cNvSpPr>
          <p:nvPr/>
        </p:nvSpPr>
        <p:spPr bwMode="auto">
          <a:xfrm>
            <a:off x="2339975" y="1844675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29" name="Line 37"/>
          <p:cNvSpPr>
            <a:spLocks noChangeShapeType="1"/>
          </p:cNvSpPr>
          <p:nvPr/>
        </p:nvSpPr>
        <p:spPr bwMode="auto">
          <a:xfrm flipV="1">
            <a:off x="4787900" y="213360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30" name="Line 38"/>
          <p:cNvSpPr>
            <a:spLocks noChangeShapeType="1"/>
          </p:cNvSpPr>
          <p:nvPr/>
        </p:nvSpPr>
        <p:spPr bwMode="auto">
          <a:xfrm>
            <a:off x="4787900" y="3068638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6415088" y="2908300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32" name="Text Box 40"/>
          <p:cNvSpPr txBox="1">
            <a:spLocks noChangeArrowheads="1"/>
          </p:cNvSpPr>
          <p:nvPr/>
        </p:nvSpPr>
        <p:spPr bwMode="auto">
          <a:xfrm>
            <a:off x="4572000" y="1844675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33" name="Line 41"/>
          <p:cNvSpPr>
            <a:spLocks noChangeShapeType="1"/>
          </p:cNvSpPr>
          <p:nvPr/>
        </p:nvSpPr>
        <p:spPr bwMode="auto">
          <a:xfrm flipV="1">
            <a:off x="6948488" y="213360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34" name="Line 42"/>
          <p:cNvSpPr>
            <a:spLocks noChangeShapeType="1"/>
          </p:cNvSpPr>
          <p:nvPr/>
        </p:nvSpPr>
        <p:spPr bwMode="auto">
          <a:xfrm>
            <a:off x="6948488" y="3068638"/>
            <a:ext cx="1655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8575675" y="2908300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36" name="Text Box 44"/>
          <p:cNvSpPr txBox="1">
            <a:spLocks noChangeArrowheads="1"/>
          </p:cNvSpPr>
          <p:nvPr/>
        </p:nvSpPr>
        <p:spPr bwMode="auto">
          <a:xfrm>
            <a:off x="6732588" y="1844675"/>
            <a:ext cx="503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37" name="Line 45"/>
          <p:cNvSpPr>
            <a:spLocks noChangeShapeType="1"/>
          </p:cNvSpPr>
          <p:nvPr/>
        </p:nvSpPr>
        <p:spPr bwMode="auto">
          <a:xfrm flipV="1">
            <a:off x="2555875" y="368935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38" name="Line 46"/>
          <p:cNvSpPr>
            <a:spLocks noChangeShapeType="1"/>
          </p:cNvSpPr>
          <p:nvPr/>
        </p:nvSpPr>
        <p:spPr bwMode="auto">
          <a:xfrm>
            <a:off x="2555875" y="4624388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39" name="Text Box 47"/>
          <p:cNvSpPr txBox="1">
            <a:spLocks noChangeArrowheads="1"/>
          </p:cNvSpPr>
          <p:nvPr/>
        </p:nvSpPr>
        <p:spPr bwMode="auto">
          <a:xfrm>
            <a:off x="4183063" y="4464050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40" name="Text Box 48"/>
          <p:cNvSpPr txBox="1">
            <a:spLocks noChangeArrowheads="1"/>
          </p:cNvSpPr>
          <p:nvPr/>
        </p:nvSpPr>
        <p:spPr bwMode="auto">
          <a:xfrm>
            <a:off x="2339975" y="3400425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41" name="Line 49"/>
          <p:cNvSpPr>
            <a:spLocks noChangeShapeType="1"/>
          </p:cNvSpPr>
          <p:nvPr/>
        </p:nvSpPr>
        <p:spPr bwMode="auto">
          <a:xfrm flipV="1">
            <a:off x="4787900" y="368935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42" name="Line 50"/>
          <p:cNvSpPr>
            <a:spLocks noChangeShapeType="1"/>
          </p:cNvSpPr>
          <p:nvPr/>
        </p:nvSpPr>
        <p:spPr bwMode="auto">
          <a:xfrm>
            <a:off x="4787900" y="4624388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43" name="Text Box 51"/>
          <p:cNvSpPr txBox="1">
            <a:spLocks noChangeArrowheads="1"/>
          </p:cNvSpPr>
          <p:nvPr/>
        </p:nvSpPr>
        <p:spPr bwMode="auto">
          <a:xfrm>
            <a:off x="6415088" y="4464050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44" name="Text Box 52"/>
          <p:cNvSpPr txBox="1">
            <a:spLocks noChangeArrowheads="1"/>
          </p:cNvSpPr>
          <p:nvPr/>
        </p:nvSpPr>
        <p:spPr bwMode="auto">
          <a:xfrm>
            <a:off x="4572000" y="3400425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45" name="Line 53"/>
          <p:cNvSpPr>
            <a:spLocks noChangeShapeType="1"/>
          </p:cNvSpPr>
          <p:nvPr/>
        </p:nvSpPr>
        <p:spPr bwMode="auto">
          <a:xfrm flipV="1">
            <a:off x="6948488" y="368935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46" name="Line 54"/>
          <p:cNvSpPr>
            <a:spLocks noChangeShapeType="1"/>
          </p:cNvSpPr>
          <p:nvPr/>
        </p:nvSpPr>
        <p:spPr bwMode="auto">
          <a:xfrm>
            <a:off x="6948488" y="4624388"/>
            <a:ext cx="1655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47" name="Text Box 55"/>
          <p:cNvSpPr txBox="1">
            <a:spLocks noChangeArrowheads="1"/>
          </p:cNvSpPr>
          <p:nvPr/>
        </p:nvSpPr>
        <p:spPr bwMode="auto">
          <a:xfrm>
            <a:off x="8575675" y="4464050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48" name="Text Box 56"/>
          <p:cNvSpPr txBox="1">
            <a:spLocks noChangeArrowheads="1"/>
          </p:cNvSpPr>
          <p:nvPr/>
        </p:nvSpPr>
        <p:spPr bwMode="auto">
          <a:xfrm>
            <a:off x="6732588" y="3400425"/>
            <a:ext cx="503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49" name="Line 57"/>
          <p:cNvSpPr>
            <a:spLocks noChangeShapeType="1"/>
          </p:cNvSpPr>
          <p:nvPr/>
        </p:nvSpPr>
        <p:spPr bwMode="auto">
          <a:xfrm flipV="1">
            <a:off x="2555875" y="5273675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>
            <a:off x="2555875" y="6208713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51" name="Text Box 59"/>
          <p:cNvSpPr txBox="1">
            <a:spLocks noChangeArrowheads="1"/>
          </p:cNvSpPr>
          <p:nvPr/>
        </p:nvSpPr>
        <p:spPr bwMode="auto">
          <a:xfrm>
            <a:off x="4183063" y="6048375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52" name="Text Box 60"/>
          <p:cNvSpPr txBox="1">
            <a:spLocks noChangeArrowheads="1"/>
          </p:cNvSpPr>
          <p:nvPr/>
        </p:nvSpPr>
        <p:spPr bwMode="auto">
          <a:xfrm>
            <a:off x="2339975" y="4984750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 flipV="1">
            <a:off x="4787900" y="5273675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54" name="Line 62"/>
          <p:cNvSpPr>
            <a:spLocks noChangeShapeType="1"/>
          </p:cNvSpPr>
          <p:nvPr/>
        </p:nvSpPr>
        <p:spPr bwMode="auto">
          <a:xfrm>
            <a:off x="4787900" y="6208713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55" name="Text Box 63"/>
          <p:cNvSpPr txBox="1">
            <a:spLocks noChangeArrowheads="1"/>
          </p:cNvSpPr>
          <p:nvPr/>
        </p:nvSpPr>
        <p:spPr bwMode="auto">
          <a:xfrm>
            <a:off x="6415088" y="6048375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56" name="Text Box 64"/>
          <p:cNvSpPr txBox="1">
            <a:spLocks noChangeArrowheads="1"/>
          </p:cNvSpPr>
          <p:nvPr/>
        </p:nvSpPr>
        <p:spPr bwMode="auto">
          <a:xfrm>
            <a:off x="4572000" y="4984750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57" name="Line 65"/>
          <p:cNvSpPr>
            <a:spLocks noChangeShapeType="1"/>
          </p:cNvSpPr>
          <p:nvPr/>
        </p:nvSpPr>
        <p:spPr bwMode="auto">
          <a:xfrm flipV="1">
            <a:off x="6948488" y="5273675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58" name="Line 66"/>
          <p:cNvSpPr>
            <a:spLocks noChangeShapeType="1"/>
          </p:cNvSpPr>
          <p:nvPr/>
        </p:nvSpPr>
        <p:spPr bwMode="auto">
          <a:xfrm>
            <a:off x="6948488" y="6208713"/>
            <a:ext cx="1655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59" name="Text Box 67"/>
          <p:cNvSpPr txBox="1">
            <a:spLocks noChangeArrowheads="1"/>
          </p:cNvSpPr>
          <p:nvPr/>
        </p:nvSpPr>
        <p:spPr bwMode="auto">
          <a:xfrm>
            <a:off x="8575675" y="6048375"/>
            <a:ext cx="360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Q</a:t>
            </a:r>
            <a:endParaRPr lang="fr-FR" altLang="fr-FR" sz="1400"/>
          </a:p>
        </p:txBody>
      </p:sp>
      <p:sp>
        <p:nvSpPr>
          <p:cNvPr id="33860" name="Text Box 68"/>
          <p:cNvSpPr txBox="1">
            <a:spLocks noChangeArrowheads="1"/>
          </p:cNvSpPr>
          <p:nvPr/>
        </p:nvSpPr>
        <p:spPr bwMode="auto">
          <a:xfrm>
            <a:off x="6732588" y="4984750"/>
            <a:ext cx="503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/>
              <a:t>Prix</a:t>
            </a:r>
            <a:endParaRPr lang="fr-FR" altLang="fr-FR" sz="1400"/>
          </a:p>
        </p:txBody>
      </p:sp>
      <p:sp>
        <p:nvSpPr>
          <p:cNvPr id="33861" name="Line 69"/>
          <p:cNvSpPr>
            <a:spLocks noChangeShapeType="1"/>
          </p:cNvSpPr>
          <p:nvPr/>
        </p:nvSpPr>
        <p:spPr bwMode="auto">
          <a:xfrm>
            <a:off x="2735263" y="2493963"/>
            <a:ext cx="252412" cy="4667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2" name="Freeform 70"/>
          <p:cNvSpPr>
            <a:spLocks/>
          </p:cNvSpPr>
          <p:nvPr/>
        </p:nvSpPr>
        <p:spPr bwMode="auto">
          <a:xfrm>
            <a:off x="2771775" y="3932238"/>
            <a:ext cx="676275" cy="544512"/>
          </a:xfrm>
          <a:custGeom>
            <a:avLst/>
            <a:gdLst>
              <a:gd name="T0" fmla="*/ 0 w 426"/>
              <a:gd name="T1" fmla="*/ 0 h 343"/>
              <a:gd name="T2" fmla="*/ 136 w 426"/>
              <a:gd name="T3" fmla="*/ 182 h 343"/>
              <a:gd name="T4" fmla="*/ 426 w 4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6" h="343">
                <a:moveTo>
                  <a:pt x="0" y="0"/>
                </a:moveTo>
                <a:lnTo>
                  <a:pt x="136" y="182"/>
                </a:lnTo>
                <a:lnTo>
                  <a:pt x="426" y="343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3" name="Freeform 71"/>
          <p:cNvSpPr>
            <a:spLocks/>
          </p:cNvSpPr>
          <p:nvPr/>
        </p:nvSpPr>
        <p:spPr bwMode="auto">
          <a:xfrm>
            <a:off x="2890838" y="5429250"/>
            <a:ext cx="1176337" cy="628650"/>
          </a:xfrm>
          <a:custGeom>
            <a:avLst/>
            <a:gdLst>
              <a:gd name="T0" fmla="*/ 0 w 741"/>
              <a:gd name="T1" fmla="*/ 0 h 396"/>
              <a:gd name="T2" fmla="*/ 132 w 741"/>
              <a:gd name="T3" fmla="*/ 186 h 396"/>
              <a:gd name="T4" fmla="*/ 288 w 741"/>
              <a:gd name="T5" fmla="*/ 305 h 396"/>
              <a:gd name="T6" fmla="*/ 424 w 741"/>
              <a:gd name="T7" fmla="*/ 351 h 396"/>
              <a:gd name="T8" fmla="*/ 605 w 741"/>
              <a:gd name="T9" fmla="*/ 396 h 396"/>
              <a:gd name="T10" fmla="*/ 741 w 741"/>
              <a:gd name="T11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396">
                <a:moveTo>
                  <a:pt x="0" y="0"/>
                </a:moveTo>
                <a:lnTo>
                  <a:pt x="132" y="186"/>
                </a:lnTo>
                <a:lnTo>
                  <a:pt x="288" y="305"/>
                </a:lnTo>
                <a:lnTo>
                  <a:pt x="424" y="351"/>
                </a:lnTo>
                <a:lnTo>
                  <a:pt x="605" y="396"/>
                </a:lnTo>
                <a:lnTo>
                  <a:pt x="741" y="396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4" name="Freeform 72"/>
          <p:cNvSpPr>
            <a:spLocks/>
          </p:cNvSpPr>
          <p:nvPr/>
        </p:nvSpPr>
        <p:spPr bwMode="auto">
          <a:xfrm>
            <a:off x="4967288" y="3932238"/>
            <a:ext cx="676275" cy="544512"/>
          </a:xfrm>
          <a:custGeom>
            <a:avLst/>
            <a:gdLst>
              <a:gd name="T0" fmla="*/ 0 w 426"/>
              <a:gd name="T1" fmla="*/ 0 h 343"/>
              <a:gd name="T2" fmla="*/ 136 w 426"/>
              <a:gd name="T3" fmla="*/ 182 h 343"/>
              <a:gd name="T4" fmla="*/ 426 w 4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6" h="343">
                <a:moveTo>
                  <a:pt x="0" y="0"/>
                </a:moveTo>
                <a:lnTo>
                  <a:pt x="136" y="182"/>
                </a:lnTo>
                <a:lnTo>
                  <a:pt x="426" y="343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5" name="Freeform 73"/>
          <p:cNvSpPr>
            <a:spLocks/>
          </p:cNvSpPr>
          <p:nvPr/>
        </p:nvSpPr>
        <p:spPr bwMode="auto">
          <a:xfrm>
            <a:off x="7127875" y="3932238"/>
            <a:ext cx="676275" cy="544512"/>
          </a:xfrm>
          <a:custGeom>
            <a:avLst/>
            <a:gdLst>
              <a:gd name="T0" fmla="*/ 0 w 426"/>
              <a:gd name="T1" fmla="*/ 0 h 343"/>
              <a:gd name="T2" fmla="*/ 136 w 426"/>
              <a:gd name="T3" fmla="*/ 182 h 343"/>
              <a:gd name="T4" fmla="*/ 426 w 4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6" h="343">
                <a:moveTo>
                  <a:pt x="0" y="0"/>
                </a:moveTo>
                <a:lnTo>
                  <a:pt x="136" y="182"/>
                </a:lnTo>
                <a:lnTo>
                  <a:pt x="426" y="343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6" name="Line 74"/>
          <p:cNvSpPr>
            <a:spLocks noChangeShapeType="1"/>
          </p:cNvSpPr>
          <p:nvPr/>
        </p:nvSpPr>
        <p:spPr bwMode="auto">
          <a:xfrm flipH="1">
            <a:off x="2700338" y="2241550"/>
            <a:ext cx="288925" cy="5048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7" name="Line 75"/>
          <p:cNvSpPr>
            <a:spLocks noChangeShapeType="1"/>
          </p:cNvSpPr>
          <p:nvPr/>
        </p:nvSpPr>
        <p:spPr bwMode="auto">
          <a:xfrm flipH="1">
            <a:off x="2700338" y="3789363"/>
            <a:ext cx="288925" cy="5048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8" name="Line 76"/>
          <p:cNvSpPr>
            <a:spLocks noChangeShapeType="1"/>
          </p:cNvSpPr>
          <p:nvPr/>
        </p:nvSpPr>
        <p:spPr bwMode="auto">
          <a:xfrm flipH="1">
            <a:off x="2700338" y="5337175"/>
            <a:ext cx="288925" cy="5048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69" name="Freeform 77"/>
          <p:cNvSpPr>
            <a:spLocks/>
          </p:cNvSpPr>
          <p:nvPr/>
        </p:nvSpPr>
        <p:spPr bwMode="auto">
          <a:xfrm flipH="1">
            <a:off x="4967288" y="2344738"/>
            <a:ext cx="676275" cy="544512"/>
          </a:xfrm>
          <a:custGeom>
            <a:avLst/>
            <a:gdLst>
              <a:gd name="T0" fmla="*/ 0 w 426"/>
              <a:gd name="T1" fmla="*/ 0 h 343"/>
              <a:gd name="T2" fmla="*/ 136 w 426"/>
              <a:gd name="T3" fmla="*/ 182 h 343"/>
              <a:gd name="T4" fmla="*/ 426 w 4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6" h="343">
                <a:moveTo>
                  <a:pt x="0" y="0"/>
                </a:moveTo>
                <a:lnTo>
                  <a:pt x="136" y="182"/>
                </a:lnTo>
                <a:lnTo>
                  <a:pt x="426" y="343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0" name="Freeform 78"/>
          <p:cNvSpPr>
            <a:spLocks/>
          </p:cNvSpPr>
          <p:nvPr/>
        </p:nvSpPr>
        <p:spPr bwMode="auto">
          <a:xfrm flipH="1">
            <a:off x="4967288" y="3929063"/>
            <a:ext cx="676275" cy="544512"/>
          </a:xfrm>
          <a:custGeom>
            <a:avLst/>
            <a:gdLst>
              <a:gd name="T0" fmla="*/ 0 w 426"/>
              <a:gd name="T1" fmla="*/ 0 h 343"/>
              <a:gd name="T2" fmla="*/ 136 w 426"/>
              <a:gd name="T3" fmla="*/ 182 h 343"/>
              <a:gd name="T4" fmla="*/ 426 w 4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6" h="343">
                <a:moveTo>
                  <a:pt x="0" y="0"/>
                </a:moveTo>
                <a:lnTo>
                  <a:pt x="136" y="182"/>
                </a:lnTo>
                <a:lnTo>
                  <a:pt x="426" y="343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1" name="Freeform 79"/>
          <p:cNvSpPr>
            <a:spLocks/>
          </p:cNvSpPr>
          <p:nvPr/>
        </p:nvSpPr>
        <p:spPr bwMode="auto">
          <a:xfrm flipH="1">
            <a:off x="4967288" y="5513388"/>
            <a:ext cx="676275" cy="544512"/>
          </a:xfrm>
          <a:custGeom>
            <a:avLst/>
            <a:gdLst>
              <a:gd name="T0" fmla="*/ 0 w 426"/>
              <a:gd name="T1" fmla="*/ 0 h 343"/>
              <a:gd name="T2" fmla="*/ 136 w 426"/>
              <a:gd name="T3" fmla="*/ 182 h 343"/>
              <a:gd name="T4" fmla="*/ 426 w 4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6" h="343">
                <a:moveTo>
                  <a:pt x="0" y="0"/>
                </a:moveTo>
                <a:lnTo>
                  <a:pt x="136" y="182"/>
                </a:lnTo>
                <a:lnTo>
                  <a:pt x="426" y="343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2" name="Freeform 80"/>
          <p:cNvSpPr>
            <a:spLocks/>
          </p:cNvSpPr>
          <p:nvPr/>
        </p:nvSpPr>
        <p:spPr bwMode="auto">
          <a:xfrm>
            <a:off x="5124450" y="5429250"/>
            <a:ext cx="1176338" cy="628650"/>
          </a:xfrm>
          <a:custGeom>
            <a:avLst/>
            <a:gdLst>
              <a:gd name="T0" fmla="*/ 0 w 741"/>
              <a:gd name="T1" fmla="*/ 0 h 396"/>
              <a:gd name="T2" fmla="*/ 132 w 741"/>
              <a:gd name="T3" fmla="*/ 186 h 396"/>
              <a:gd name="T4" fmla="*/ 288 w 741"/>
              <a:gd name="T5" fmla="*/ 305 h 396"/>
              <a:gd name="T6" fmla="*/ 424 w 741"/>
              <a:gd name="T7" fmla="*/ 351 h 396"/>
              <a:gd name="T8" fmla="*/ 605 w 741"/>
              <a:gd name="T9" fmla="*/ 396 h 396"/>
              <a:gd name="T10" fmla="*/ 741 w 741"/>
              <a:gd name="T11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396">
                <a:moveTo>
                  <a:pt x="0" y="0"/>
                </a:moveTo>
                <a:lnTo>
                  <a:pt x="132" y="186"/>
                </a:lnTo>
                <a:lnTo>
                  <a:pt x="288" y="305"/>
                </a:lnTo>
                <a:lnTo>
                  <a:pt x="424" y="351"/>
                </a:lnTo>
                <a:lnTo>
                  <a:pt x="605" y="396"/>
                </a:lnTo>
                <a:lnTo>
                  <a:pt x="741" y="396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3" name="Freeform 81"/>
          <p:cNvSpPr>
            <a:spLocks/>
          </p:cNvSpPr>
          <p:nvPr/>
        </p:nvSpPr>
        <p:spPr bwMode="auto">
          <a:xfrm flipH="1">
            <a:off x="7272338" y="2276475"/>
            <a:ext cx="1176337" cy="628650"/>
          </a:xfrm>
          <a:custGeom>
            <a:avLst/>
            <a:gdLst>
              <a:gd name="T0" fmla="*/ 0 w 741"/>
              <a:gd name="T1" fmla="*/ 0 h 396"/>
              <a:gd name="T2" fmla="*/ 132 w 741"/>
              <a:gd name="T3" fmla="*/ 186 h 396"/>
              <a:gd name="T4" fmla="*/ 288 w 741"/>
              <a:gd name="T5" fmla="*/ 305 h 396"/>
              <a:gd name="T6" fmla="*/ 424 w 741"/>
              <a:gd name="T7" fmla="*/ 351 h 396"/>
              <a:gd name="T8" fmla="*/ 605 w 741"/>
              <a:gd name="T9" fmla="*/ 396 h 396"/>
              <a:gd name="T10" fmla="*/ 741 w 741"/>
              <a:gd name="T11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396">
                <a:moveTo>
                  <a:pt x="0" y="0"/>
                </a:moveTo>
                <a:lnTo>
                  <a:pt x="132" y="186"/>
                </a:lnTo>
                <a:lnTo>
                  <a:pt x="288" y="305"/>
                </a:lnTo>
                <a:lnTo>
                  <a:pt x="424" y="351"/>
                </a:lnTo>
                <a:lnTo>
                  <a:pt x="605" y="396"/>
                </a:lnTo>
                <a:lnTo>
                  <a:pt x="741" y="396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4" name="Freeform 82"/>
          <p:cNvSpPr>
            <a:spLocks/>
          </p:cNvSpPr>
          <p:nvPr/>
        </p:nvSpPr>
        <p:spPr bwMode="auto">
          <a:xfrm flipH="1">
            <a:off x="7272338" y="3824288"/>
            <a:ext cx="1176337" cy="628650"/>
          </a:xfrm>
          <a:custGeom>
            <a:avLst/>
            <a:gdLst>
              <a:gd name="T0" fmla="*/ 0 w 741"/>
              <a:gd name="T1" fmla="*/ 0 h 396"/>
              <a:gd name="T2" fmla="*/ 132 w 741"/>
              <a:gd name="T3" fmla="*/ 186 h 396"/>
              <a:gd name="T4" fmla="*/ 288 w 741"/>
              <a:gd name="T5" fmla="*/ 305 h 396"/>
              <a:gd name="T6" fmla="*/ 424 w 741"/>
              <a:gd name="T7" fmla="*/ 351 h 396"/>
              <a:gd name="T8" fmla="*/ 605 w 741"/>
              <a:gd name="T9" fmla="*/ 396 h 396"/>
              <a:gd name="T10" fmla="*/ 741 w 741"/>
              <a:gd name="T11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396">
                <a:moveTo>
                  <a:pt x="0" y="0"/>
                </a:moveTo>
                <a:lnTo>
                  <a:pt x="132" y="186"/>
                </a:lnTo>
                <a:lnTo>
                  <a:pt x="288" y="305"/>
                </a:lnTo>
                <a:lnTo>
                  <a:pt x="424" y="351"/>
                </a:lnTo>
                <a:lnTo>
                  <a:pt x="605" y="396"/>
                </a:lnTo>
                <a:lnTo>
                  <a:pt x="741" y="396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5" name="Freeform 83"/>
          <p:cNvSpPr>
            <a:spLocks/>
          </p:cNvSpPr>
          <p:nvPr/>
        </p:nvSpPr>
        <p:spPr bwMode="auto">
          <a:xfrm flipH="1">
            <a:off x="7272338" y="5408613"/>
            <a:ext cx="1176337" cy="628650"/>
          </a:xfrm>
          <a:custGeom>
            <a:avLst/>
            <a:gdLst>
              <a:gd name="T0" fmla="*/ 0 w 741"/>
              <a:gd name="T1" fmla="*/ 0 h 396"/>
              <a:gd name="T2" fmla="*/ 132 w 741"/>
              <a:gd name="T3" fmla="*/ 186 h 396"/>
              <a:gd name="T4" fmla="*/ 288 w 741"/>
              <a:gd name="T5" fmla="*/ 305 h 396"/>
              <a:gd name="T6" fmla="*/ 424 w 741"/>
              <a:gd name="T7" fmla="*/ 351 h 396"/>
              <a:gd name="T8" fmla="*/ 605 w 741"/>
              <a:gd name="T9" fmla="*/ 396 h 396"/>
              <a:gd name="T10" fmla="*/ 741 w 741"/>
              <a:gd name="T11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396">
                <a:moveTo>
                  <a:pt x="0" y="0"/>
                </a:moveTo>
                <a:lnTo>
                  <a:pt x="132" y="186"/>
                </a:lnTo>
                <a:lnTo>
                  <a:pt x="288" y="305"/>
                </a:lnTo>
                <a:lnTo>
                  <a:pt x="424" y="351"/>
                </a:lnTo>
                <a:lnTo>
                  <a:pt x="605" y="396"/>
                </a:lnTo>
                <a:lnTo>
                  <a:pt x="741" y="396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6" name="Freeform 84"/>
          <p:cNvSpPr>
            <a:spLocks/>
          </p:cNvSpPr>
          <p:nvPr/>
        </p:nvSpPr>
        <p:spPr bwMode="auto">
          <a:xfrm>
            <a:off x="7283450" y="5429250"/>
            <a:ext cx="1176338" cy="628650"/>
          </a:xfrm>
          <a:custGeom>
            <a:avLst/>
            <a:gdLst>
              <a:gd name="T0" fmla="*/ 0 w 741"/>
              <a:gd name="T1" fmla="*/ 0 h 396"/>
              <a:gd name="T2" fmla="*/ 132 w 741"/>
              <a:gd name="T3" fmla="*/ 186 h 396"/>
              <a:gd name="T4" fmla="*/ 288 w 741"/>
              <a:gd name="T5" fmla="*/ 305 h 396"/>
              <a:gd name="T6" fmla="*/ 424 w 741"/>
              <a:gd name="T7" fmla="*/ 351 h 396"/>
              <a:gd name="T8" fmla="*/ 605 w 741"/>
              <a:gd name="T9" fmla="*/ 396 h 396"/>
              <a:gd name="T10" fmla="*/ 741 w 741"/>
              <a:gd name="T11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396">
                <a:moveTo>
                  <a:pt x="0" y="0"/>
                </a:moveTo>
                <a:lnTo>
                  <a:pt x="132" y="186"/>
                </a:lnTo>
                <a:lnTo>
                  <a:pt x="288" y="305"/>
                </a:lnTo>
                <a:lnTo>
                  <a:pt x="424" y="351"/>
                </a:lnTo>
                <a:lnTo>
                  <a:pt x="605" y="396"/>
                </a:lnTo>
                <a:lnTo>
                  <a:pt x="741" y="396"/>
                </a:ln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7" name="Line 85"/>
          <p:cNvSpPr>
            <a:spLocks noChangeShapeType="1"/>
          </p:cNvSpPr>
          <p:nvPr/>
        </p:nvSpPr>
        <p:spPr bwMode="auto">
          <a:xfrm>
            <a:off x="4967288" y="2493963"/>
            <a:ext cx="252412" cy="4667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8" name="Line 86"/>
          <p:cNvSpPr>
            <a:spLocks noChangeShapeType="1"/>
          </p:cNvSpPr>
          <p:nvPr/>
        </p:nvSpPr>
        <p:spPr bwMode="auto">
          <a:xfrm>
            <a:off x="7127875" y="2493963"/>
            <a:ext cx="252413" cy="4667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79" name="Line 87"/>
          <p:cNvSpPr>
            <a:spLocks noChangeShapeType="1"/>
          </p:cNvSpPr>
          <p:nvPr/>
        </p:nvSpPr>
        <p:spPr bwMode="auto">
          <a:xfrm flipH="1">
            <a:off x="2555875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0" name="Line 88"/>
          <p:cNvSpPr>
            <a:spLocks noChangeShapeType="1"/>
          </p:cNvSpPr>
          <p:nvPr/>
        </p:nvSpPr>
        <p:spPr bwMode="auto">
          <a:xfrm>
            <a:off x="2808288" y="25654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1" name="Line 89"/>
          <p:cNvSpPr>
            <a:spLocks noChangeShapeType="1"/>
          </p:cNvSpPr>
          <p:nvPr/>
        </p:nvSpPr>
        <p:spPr bwMode="auto">
          <a:xfrm flipH="1">
            <a:off x="4787900" y="2781300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2" name="Line 90"/>
          <p:cNvSpPr>
            <a:spLocks noChangeShapeType="1"/>
          </p:cNvSpPr>
          <p:nvPr/>
        </p:nvSpPr>
        <p:spPr bwMode="auto">
          <a:xfrm>
            <a:off x="5148263" y="27813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3" name="Line 91"/>
          <p:cNvSpPr>
            <a:spLocks noChangeShapeType="1"/>
          </p:cNvSpPr>
          <p:nvPr/>
        </p:nvSpPr>
        <p:spPr bwMode="auto">
          <a:xfrm flipH="1">
            <a:off x="2555875" y="404177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4" name="Line 92"/>
          <p:cNvSpPr>
            <a:spLocks noChangeShapeType="1"/>
          </p:cNvSpPr>
          <p:nvPr/>
        </p:nvSpPr>
        <p:spPr bwMode="auto">
          <a:xfrm>
            <a:off x="2843213" y="40052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5" name="Line 93"/>
          <p:cNvSpPr>
            <a:spLocks noChangeShapeType="1"/>
          </p:cNvSpPr>
          <p:nvPr/>
        </p:nvSpPr>
        <p:spPr bwMode="auto">
          <a:xfrm flipH="1">
            <a:off x="4787900" y="42926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6" name="Line 94"/>
          <p:cNvSpPr>
            <a:spLocks noChangeShapeType="1"/>
          </p:cNvSpPr>
          <p:nvPr/>
        </p:nvSpPr>
        <p:spPr bwMode="auto">
          <a:xfrm>
            <a:off x="5292725" y="4292600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7" name="Line 95"/>
          <p:cNvSpPr>
            <a:spLocks noChangeShapeType="1"/>
          </p:cNvSpPr>
          <p:nvPr/>
        </p:nvSpPr>
        <p:spPr bwMode="auto">
          <a:xfrm flipH="1">
            <a:off x="6948488" y="4400550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8" name="Line 96"/>
          <p:cNvSpPr>
            <a:spLocks noChangeShapeType="1"/>
          </p:cNvSpPr>
          <p:nvPr/>
        </p:nvSpPr>
        <p:spPr bwMode="auto">
          <a:xfrm>
            <a:off x="7667625" y="44005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89" name="Line 97"/>
          <p:cNvSpPr>
            <a:spLocks noChangeShapeType="1"/>
          </p:cNvSpPr>
          <p:nvPr/>
        </p:nvSpPr>
        <p:spPr bwMode="auto">
          <a:xfrm flipH="1">
            <a:off x="2555875" y="5481638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0" name="Line 98"/>
          <p:cNvSpPr>
            <a:spLocks noChangeShapeType="1"/>
          </p:cNvSpPr>
          <p:nvPr/>
        </p:nvSpPr>
        <p:spPr bwMode="auto">
          <a:xfrm>
            <a:off x="2916238" y="5481638"/>
            <a:ext cx="0" cy="7191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1" name="Line 99"/>
          <p:cNvSpPr>
            <a:spLocks noChangeShapeType="1"/>
          </p:cNvSpPr>
          <p:nvPr/>
        </p:nvSpPr>
        <p:spPr bwMode="auto">
          <a:xfrm flipH="1" flipV="1">
            <a:off x="4787900" y="580548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2" name="Line 100"/>
          <p:cNvSpPr>
            <a:spLocks noChangeShapeType="1"/>
          </p:cNvSpPr>
          <p:nvPr/>
        </p:nvSpPr>
        <p:spPr bwMode="auto">
          <a:xfrm>
            <a:off x="5435600" y="5805488"/>
            <a:ext cx="0" cy="3952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3" name="Line 101"/>
          <p:cNvSpPr>
            <a:spLocks noChangeShapeType="1"/>
          </p:cNvSpPr>
          <p:nvPr/>
        </p:nvSpPr>
        <p:spPr bwMode="auto">
          <a:xfrm flipH="1" flipV="1">
            <a:off x="6948488" y="594995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4" name="Line 102"/>
          <p:cNvSpPr>
            <a:spLocks noChangeShapeType="1"/>
          </p:cNvSpPr>
          <p:nvPr/>
        </p:nvSpPr>
        <p:spPr bwMode="auto">
          <a:xfrm>
            <a:off x="7812088" y="5949950"/>
            <a:ext cx="0" cy="2508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5" name="Line 103"/>
          <p:cNvSpPr>
            <a:spLocks noChangeShapeType="1"/>
          </p:cNvSpPr>
          <p:nvPr/>
        </p:nvSpPr>
        <p:spPr bwMode="auto">
          <a:xfrm>
            <a:off x="7343775" y="29241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6" name="Line 104"/>
          <p:cNvSpPr>
            <a:spLocks noChangeShapeType="1"/>
          </p:cNvSpPr>
          <p:nvPr/>
        </p:nvSpPr>
        <p:spPr bwMode="auto">
          <a:xfrm flipH="1">
            <a:off x="6948488" y="288925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7" name="Line 105"/>
          <p:cNvSpPr>
            <a:spLocks noChangeShapeType="1"/>
          </p:cNvSpPr>
          <p:nvPr/>
        </p:nvSpPr>
        <p:spPr bwMode="auto">
          <a:xfrm>
            <a:off x="4500563" y="6345238"/>
            <a:ext cx="0" cy="512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8" name="Line 106"/>
          <p:cNvSpPr>
            <a:spLocks noChangeShapeType="1"/>
          </p:cNvSpPr>
          <p:nvPr/>
        </p:nvSpPr>
        <p:spPr bwMode="auto">
          <a:xfrm flipV="1">
            <a:off x="4500563" y="0"/>
            <a:ext cx="0" cy="1736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899" name="Line 107"/>
          <p:cNvSpPr>
            <a:spLocks noChangeShapeType="1"/>
          </p:cNvSpPr>
          <p:nvPr/>
        </p:nvSpPr>
        <p:spPr bwMode="auto">
          <a:xfrm flipV="1">
            <a:off x="6696075" y="0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3900" name="Line 108"/>
          <p:cNvSpPr>
            <a:spLocks noChangeShapeType="1"/>
          </p:cNvSpPr>
          <p:nvPr/>
        </p:nvSpPr>
        <p:spPr bwMode="auto">
          <a:xfrm>
            <a:off x="6713538" y="6416675"/>
            <a:ext cx="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371600"/>
            <a:ext cx="419100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533400" y="333375"/>
            <a:ext cx="3276600" cy="1600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fr-CH" sz="3600" kern="10">
                <a:gradFill rotWithShape="0">
                  <a:gsLst>
                    <a:gs pos="0">
                      <a:srgbClr val="99CC00"/>
                    </a:gs>
                    <a:gs pos="100000">
                      <a:srgbClr val="99CC00">
                        <a:gamma/>
                        <a:shade val="47451"/>
                        <a:invGamma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F i n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" y="62484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28600" y="6459538"/>
            <a:ext cx="5181600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800">
                <a:latin typeface="Arial" panose="020B0604020202020204" pitchFamily="34" charset="0"/>
              </a:rPr>
              <a:t>©</a:t>
            </a:r>
            <a:r>
              <a:rPr lang="fr-CH" altLang="fr-FR" sz="800">
                <a:latin typeface="Arial" panose="020B0604020202020204" pitchFamily="34" charset="0"/>
              </a:rPr>
              <a:t> Yvan Péguiron – HEP-VD – janv. 2005</a:t>
            </a:r>
            <a:endParaRPr lang="fr-FR" altLang="fr-FR" sz="8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fr-FR" altLang="fr-FR" sz="800">
              <a:latin typeface="Arial" panose="020B0604020202020204" pitchFamily="34" charset="0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457200" y="2060575"/>
            <a:ext cx="37338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/>
              <a:t>Objets de la grille et extraits sonores tirés du CD-ROM "La Bourse Mode d'emploi" – Elf et France Info</a:t>
            </a:r>
          </a:p>
          <a:p>
            <a:pPr>
              <a:spcBef>
                <a:spcPct val="50000"/>
              </a:spcBef>
            </a:pPr>
            <a:r>
              <a:rPr lang="fr-CH" altLang="fr-FR" sz="1200"/>
              <a:t>Edition Infodia</a:t>
            </a:r>
            <a:endParaRPr lang="fr-FR" altLang="fr-FR" sz="1200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524000" y="3033713"/>
            <a:ext cx="2743200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4" action="ppaction://hlinksldjump"/>
              </a:rPr>
              <a:t>Economie de marché 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5" action="ppaction://hlinksldjump"/>
              </a:rPr>
              <a:t>Types de marché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6" action="ppaction://hlinksldjump"/>
              </a:rPr>
              <a:t>Préfixes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7" action="ppaction://hlinksldjump"/>
              </a:rPr>
              <a:t>Consignes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8" action="ppaction://hlinksldjump"/>
              </a:rPr>
              <a:t>Grille vide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9" action="ppaction://hlinksldjump"/>
              </a:rPr>
              <a:t>Corrigé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10" action="ppaction://hlinksldjump"/>
              </a:rPr>
              <a:t>Indices sonores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11" action="ppaction://hlinksldjump"/>
              </a:rPr>
              <a:t>Grille avec sons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12" action="ppaction://hlinksldjump"/>
              </a:rPr>
              <a:t>Fonctions  offre et demande</a:t>
            </a:r>
            <a:endParaRPr lang="fr-CH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fr-CH" altLang="fr-FR" sz="1400">
                <a:solidFill>
                  <a:schemeClr val="hlink"/>
                </a:solidFill>
                <a:latin typeface="Arial" panose="020B0604020202020204" pitchFamily="34" charset="0"/>
                <a:hlinkClick r:id="rId13" action="ppaction://hlinksldjump"/>
              </a:rPr>
              <a:t>Exemples</a:t>
            </a:r>
            <a:endParaRPr lang="fr-FR" altLang="fr-FR" sz="1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8000"/>
    </a:hlink>
    <a:folHlink>
      <a:srgbClr val="008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Office PowerPoint</Application>
  <PresentationFormat>Affichage à l'écran (4:3)</PresentationFormat>
  <Paragraphs>375</Paragraphs>
  <Slides>31</Slides>
  <Notes>0</Notes>
  <HiddenSlides>5</HiddenSlides>
  <MMClips>18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Times New Roman</vt:lpstr>
      <vt:lpstr>Verdana Ref</vt:lpstr>
      <vt:lpstr>Wingdings</vt:lpstr>
      <vt:lpstr>Modèle par défaut</vt:lpstr>
      <vt:lpstr>Image bitmap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Infodidac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Péguiron</dc:creator>
  <cp:lastModifiedBy>Yvan Péguiron</cp:lastModifiedBy>
  <cp:revision>44</cp:revision>
  <dcterms:created xsi:type="dcterms:W3CDTF">2008-03-12T21:31:49Z</dcterms:created>
  <dcterms:modified xsi:type="dcterms:W3CDTF">2015-01-07T14:14:31Z</dcterms:modified>
</cp:coreProperties>
</file>