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6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80" autoAdjust="0"/>
    <p:restoredTop sz="86436" autoAdjust="0"/>
  </p:normalViewPr>
  <p:slideViewPr>
    <p:cSldViewPr snapToGrid="0" showGuides="1">
      <p:cViewPr varScale="1">
        <p:scale>
          <a:sx n="66" d="100"/>
          <a:sy n="66" d="100"/>
        </p:scale>
        <p:origin x="84" y="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2391-FDAF-4406-BA1D-ABB362C882CD}" type="datetimeFigureOut">
              <a:rPr lang="fr-CH" smtClean="0"/>
              <a:t>24.03.2015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4B2C-DBC9-4B37-A7A6-0FA992FA21FC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11494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2391-FDAF-4406-BA1D-ABB362C882CD}" type="datetimeFigureOut">
              <a:rPr lang="fr-CH" smtClean="0"/>
              <a:t>24.03.2015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4B2C-DBC9-4B37-A7A6-0FA992FA21FC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15825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2391-FDAF-4406-BA1D-ABB362C882CD}" type="datetimeFigureOut">
              <a:rPr lang="fr-CH" smtClean="0"/>
              <a:t>24.03.2015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4B2C-DBC9-4B37-A7A6-0FA992FA21FC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79470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2391-FDAF-4406-BA1D-ABB362C882CD}" type="datetimeFigureOut">
              <a:rPr lang="fr-CH" smtClean="0"/>
              <a:t>24.03.2015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4B2C-DBC9-4B37-A7A6-0FA992FA21FC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17267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2391-FDAF-4406-BA1D-ABB362C882CD}" type="datetimeFigureOut">
              <a:rPr lang="fr-CH" smtClean="0"/>
              <a:t>24.03.2015</a:t>
            </a:fld>
            <a:endParaRPr lang="fr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4B2C-DBC9-4B37-A7A6-0FA992FA21FC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48248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2391-FDAF-4406-BA1D-ABB362C882CD}" type="datetimeFigureOut">
              <a:rPr lang="fr-CH" smtClean="0"/>
              <a:t>24.03.2015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4B2C-DBC9-4B37-A7A6-0FA992FA21FC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17397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2391-FDAF-4406-BA1D-ABB362C882CD}" type="datetimeFigureOut">
              <a:rPr lang="fr-CH" smtClean="0"/>
              <a:t>24.03.2015</a:t>
            </a:fld>
            <a:endParaRPr lang="fr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4B2C-DBC9-4B37-A7A6-0FA992FA21FC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5995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2391-FDAF-4406-BA1D-ABB362C882CD}" type="datetimeFigureOut">
              <a:rPr lang="fr-CH" smtClean="0"/>
              <a:t>24.03.2015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4B2C-DBC9-4B37-A7A6-0FA992FA21FC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70097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2391-FDAF-4406-BA1D-ABB362C882CD}" type="datetimeFigureOut">
              <a:rPr lang="fr-CH" smtClean="0"/>
              <a:t>24.03.2015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4B2C-DBC9-4B37-A7A6-0FA992FA21FC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80882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2391-FDAF-4406-BA1D-ABB362C882CD}" type="datetimeFigureOut">
              <a:rPr lang="fr-CH" smtClean="0"/>
              <a:t>24.03.2015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4B2C-DBC9-4B37-A7A6-0FA992FA21FC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825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2391-FDAF-4406-BA1D-ABB362C882CD}" type="datetimeFigureOut">
              <a:rPr lang="fr-CH" smtClean="0"/>
              <a:t>24.03.2015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4B2C-DBC9-4B37-A7A6-0FA992FA21FC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6771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F2391-FDAF-4406-BA1D-ABB362C882CD}" type="datetimeFigureOut">
              <a:rPr lang="fr-CH" smtClean="0"/>
              <a:t>24.03.2015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04B2C-DBC9-4B37-A7A6-0FA992FA21FC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466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image" Target="../media/image2.png"/><Relationship Id="rId18" Type="http://schemas.openxmlformats.org/officeDocument/2006/relationships/image" Target="../media/image7.gif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12" Type="http://schemas.openxmlformats.org/officeDocument/2006/relationships/image" Target="../media/image1.emf"/><Relationship Id="rId17" Type="http://schemas.openxmlformats.org/officeDocument/2006/relationships/image" Target="../media/image6.jpeg"/><Relationship Id="rId2" Type="http://schemas.openxmlformats.org/officeDocument/2006/relationships/tags" Target="../tags/tag1.xml"/><Relationship Id="rId16" Type="http://schemas.openxmlformats.org/officeDocument/2006/relationships/image" Target="../media/image5.jpeg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11" Type="http://schemas.openxmlformats.org/officeDocument/2006/relationships/package" Target="../embeddings/Microsoft_Excel_Worksheet1.xlsx"/><Relationship Id="rId5" Type="http://schemas.openxmlformats.org/officeDocument/2006/relationships/tags" Target="../tags/tag4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8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10" Type="http://schemas.openxmlformats.org/officeDocument/2006/relationships/image" Target="../media/image10.pn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image" Target="../media/image11.png"/><Relationship Id="rId5" Type="http://schemas.openxmlformats.org/officeDocument/2006/relationships/tags" Target="../tags/tag2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25.xml"/><Relationship Id="rId9" Type="http://schemas.openxmlformats.org/officeDocument/2006/relationships/tags" Target="../tags/tag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7" Type="http://schemas.openxmlformats.org/officeDocument/2006/relationships/image" Target="../media/image13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9.xml"/><Relationship Id="rId4" Type="http://schemas.openxmlformats.org/officeDocument/2006/relationships/tags" Target="../tags/tag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13" Type="http://schemas.openxmlformats.org/officeDocument/2006/relationships/tags" Target="../tags/tag56.xml"/><Relationship Id="rId18" Type="http://schemas.openxmlformats.org/officeDocument/2006/relationships/tags" Target="../tags/tag61.xml"/><Relationship Id="rId26" Type="http://schemas.openxmlformats.org/officeDocument/2006/relationships/tags" Target="../tags/tag69.xml"/><Relationship Id="rId3" Type="http://schemas.openxmlformats.org/officeDocument/2006/relationships/tags" Target="../tags/tag46.xml"/><Relationship Id="rId21" Type="http://schemas.openxmlformats.org/officeDocument/2006/relationships/tags" Target="../tags/tag64.xml"/><Relationship Id="rId7" Type="http://schemas.openxmlformats.org/officeDocument/2006/relationships/tags" Target="../tags/tag50.xml"/><Relationship Id="rId12" Type="http://schemas.openxmlformats.org/officeDocument/2006/relationships/tags" Target="../tags/tag55.xml"/><Relationship Id="rId17" Type="http://schemas.openxmlformats.org/officeDocument/2006/relationships/tags" Target="../tags/tag60.xml"/><Relationship Id="rId25" Type="http://schemas.openxmlformats.org/officeDocument/2006/relationships/tags" Target="../tags/tag68.xml"/><Relationship Id="rId33" Type="http://schemas.openxmlformats.org/officeDocument/2006/relationships/image" Target="../media/image14.png"/><Relationship Id="rId2" Type="http://schemas.openxmlformats.org/officeDocument/2006/relationships/tags" Target="../tags/tag45.xml"/><Relationship Id="rId16" Type="http://schemas.openxmlformats.org/officeDocument/2006/relationships/tags" Target="../tags/tag59.xml"/><Relationship Id="rId20" Type="http://schemas.openxmlformats.org/officeDocument/2006/relationships/tags" Target="../tags/tag63.xml"/><Relationship Id="rId29" Type="http://schemas.openxmlformats.org/officeDocument/2006/relationships/tags" Target="../tags/tag72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tags" Target="../tags/tag54.xml"/><Relationship Id="rId24" Type="http://schemas.openxmlformats.org/officeDocument/2006/relationships/tags" Target="../tags/tag67.xml"/><Relationship Id="rId32" Type="http://schemas.openxmlformats.org/officeDocument/2006/relationships/image" Target="../media/image13.png"/><Relationship Id="rId5" Type="http://schemas.openxmlformats.org/officeDocument/2006/relationships/tags" Target="../tags/tag48.xml"/><Relationship Id="rId15" Type="http://schemas.openxmlformats.org/officeDocument/2006/relationships/tags" Target="../tags/tag58.xml"/><Relationship Id="rId23" Type="http://schemas.openxmlformats.org/officeDocument/2006/relationships/tags" Target="../tags/tag66.xml"/><Relationship Id="rId28" Type="http://schemas.openxmlformats.org/officeDocument/2006/relationships/tags" Target="../tags/tag71.xml"/><Relationship Id="rId10" Type="http://schemas.openxmlformats.org/officeDocument/2006/relationships/tags" Target="../tags/tag53.xml"/><Relationship Id="rId19" Type="http://schemas.openxmlformats.org/officeDocument/2006/relationships/tags" Target="../tags/tag62.xml"/><Relationship Id="rId31" Type="http://schemas.openxmlformats.org/officeDocument/2006/relationships/slideLayout" Target="../slideLayouts/slideLayout2.xml"/><Relationship Id="rId4" Type="http://schemas.openxmlformats.org/officeDocument/2006/relationships/tags" Target="../tags/tag47.xml"/><Relationship Id="rId9" Type="http://schemas.openxmlformats.org/officeDocument/2006/relationships/tags" Target="../tags/tag52.xml"/><Relationship Id="rId14" Type="http://schemas.openxmlformats.org/officeDocument/2006/relationships/tags" Target="../tags/tag57.xml"/><Relationship Id="rId22" Type="http://schemas.openxmlformats.org/officeDocument/2006/relationships/tags" Target="../tags/tag65.xml"/><Relationship Id="rId27" Type="http://schemas.openxmlformats.org/officeDocument/2006/relationships/tags" Target="../tags/tag70.xml"/><Relationship Id="rId30" Type="http://schemas.openxmlformats.org/officeDocument/2006/relationships/tags" Target="../tags/tag7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dirty="0" smtClean="0"/>
              <a:t>Les items d’évaluation</a:t>
            </a:r>
            <a:endParaRPr lang="fr-CH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4343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614363" y="276225"/>
          <a:ext cx="7915275" cy="630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Worksheet" r:id="rId11" imgW="7915188" imgH="6305653" progId="Excel.Sheet.12">
                  <p:embed/>
                </p:oleObj>
              </mc:Choice>
              <mc:Fallback>
                <p:oleObj name="Worksheet" r:id="rId11" imgW="7915188" imgH="630565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14363" y="276225"/>
                        <a:ext cx="7915275" cy="6305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0" descr="http://www.wave-management.com/wp-content/uploads/2012/06/Boussole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453" y="741303"/>
            <a:ext cx="544652" cy="61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https://encrypted-tbn0.gstatic.com/images?q=tbn:ANd9GcSF0LmQe_UW5u9m04Y1rSVZGW1bColqZU7hTbSQ4Rv_qcODwjUQh4YLU9vq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779" y="6001445"/>
            <a:ext cx="437350" cy="43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4179157" y="2609162"/>
            <a:ext cx="819384" cy="638074"/>
          </a:xfrm>
          <a:prstGeom prst="rect">
            <a:avLst/>
          </a:prstGeom>
        </p:spPr>
      </p:pic>
      <p:pic>
        <p:nvPicPr>
          <p:cNvPr id="10" name="Picture 22" descr="http://thumbs.dreamstime.com/m/weightlifter-de-m%C3%A2le-d-illustration-7005751.jp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974" y="1794007"/>
            <a:ext cx="524052" cy="52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://gimadamow20.republika.pl/grafika/1.jp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440" y="3717032"/>
            <a:ext cx="467739" cy="61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apslp.net/Joomla/images/stories/DiversSylvie/podium.gif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769" y="4909383"/>
            <a:ext cx="853083" cy="85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emi-cadre 14"/>
          <p:cNvSpPr/>
          <p:nvPr>
            <p:custDataLst>
              <p:tags r:id="rId9"/>
            </p:custDataLst>
          </p:nvPr>
        </p:nvSpPr>
        <p:spPr>
          <a:xfrm flipH="1">
            <a:off x="7370691" y="0"/>
            <a:ext cx="1773309" cy="1124744"/>
          </a:xfrm>
          <a:prstGeom prst="halfFrame">
            <a:avLst>
              <a:gd name="adj1" fmla="val 27505"/>
              <a:gd name="adj2" fmla="val 23534"/>
            </a:avLst>
          </a:prstGeom>
          <a:solidFill>
            <a:srgbClr val="FFD5D5">
              <a:alpha val="51000"/>
            </a:srgbClr>
          </a:solidFill>
          <a:ln>
            <a:solidFill>
              <a:srgbClr val="FF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CH" dirty="0" smtClean="0">
                <a:solidFill>
                  <a:srgbClr val="FF0000"/>
                </a:solidFill>
              </a:rPr>
              <a:t>Comment ?  </a:t>
            </a:r>
            <a:endParaRPr lang="fr-CH" dirty="0">
              <a:solidFill>
                <a:srgbClr val="FF0000"/>
              </a:solidFill>
            </a:endParaRPr>
          </a:p>
          <a:p>
            <a:pPr algn="ctr"/>
            <a:endParaRPr lang="fr-CH" dirty="0" smtClean="0">
              <a:solidFill>
                <a:srgbClr val="FF0000"/>
              </a:solidFill>
            </a:endParaRPr>
          </a:p>
          <a:p>
            <a:pPr algn="ctr"/>
            <a:endParaRPr lang="fr-CH" dirty="0">
              <a:solidFill>
                <a:srgbClr val="FF0000"/>
              </a:solidFill>
            </a:endParaRPr>
          </a:p>
          <a:p>
            <a:pPr algn="ctr"/>
            <a:endParaRPr lang="fr-CH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4363" y="599172"/>
            <a:ext cx="1170841" cy="864096"/>
          </a:xfrm>
          <a:prstGeom prst="rect">
            <a:avLst/>
          </a:prstGeom>
          <a:solidFill>
            <a:srgbClr val="BBE0E3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1" name="Rectangle 10"/>
          <p:cNvSpPr/>
          <p:nvPr/>
        </p:nvSpPr>
        <p:spPr>
          <a:xfrm>
            <a:off x="614363" y="1463040"/>
            <a:ext cx="1170841" cy="1904104"/>
          </a:xfrm>
          <a:prstGeom prst="rect">
            <a:avLst/>
          </a:prstGeom>
          <a:solidFill>
            <a:srgbClr val="C00000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2" name="Rectangle 11"/>
          <p:cNvSpPr/>
          <p:nvPr/>
        </p:nvSpPr>
        <p:spPr>
          <a:xfrm>
            <a:off x="614363" y="3399416"/>
            <a:ext cx="1170841" cy="2549562"/>
          </a:xfrm>
          <a:prstGeom prst="rect">
            <a:avLst/>
          </a:prstGeom>
          <a:solidFill>
            <a:srgbClr val="23D74E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6" name="Rectangle 15"/>
          <p:cNvSpPr/>
          <p:nvPr/>
        </p:nvSpPr>
        <p:spPr>
          <a:xfrm>
            <a:off x="614363" y="5981251"/>
            <a:ext cx="1170841" cy="580913"/>
          </a:xfrm>
          <a:prstGeom prst="rect">
            <a:avLst/>
          </a:prstGeom>
          <a:solidFill>
            <a:srgbClr val="FFC000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6983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H"/>
          </a:p>
        </p:txBody>
      </p:sp>
      <p:pic>
        <p:nvPicPr>
          <p:cNvPr id="4" name="Imag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99783" y="-1328948"/>
            <a:ext cx="5812970" cy="9015153"/>
          </a:xfrm>
          <a:prstGeom prst="rect">
            <a:avLst/>
          </a:prstGeom>
        </p:spPr>
      </p:pic>
      <p:grpSp>
        <p:nvGrpSpPr>
          <p:cNvPr id="8" name="Groupe 7"/>
          <p:cNvGrpSpPr/>
          <p:nvPr>
            <p:custDataLst>
              <p:tags r:id="rId4"/>
            </p:custDataLst>
          </p:nvPr>
        </p:nvGrpSpPr>
        <p:grpSpPr>
          <a:xfrm>
            <a:off x="98691" y="611302"/>
            <a:ext cx="1836964" cy="5984873"/>
            <a:chOff x="98691" y="611302"/>
            <a:chExt cx="1836964" cy="5984873"/>
          </a:xfrm>
        </p:grpSpPr>
        <p:sp>
          <p:nvSpPr>
            <p:cNvPr id="5" name="Rectangle à coins arrondis 4"/>
            <p:cNvSpPr/>
            <p:nvPr/>
          </p:nvSpPr>
          <p:spPr>
            <a:xfrm>
              <a:off x="555171" y="611302"/>
              <a:ext cx="1162050" cy="673779"/>
            </a:xfrm>
            <a:prstGeom prst="wedgeRoundRectCallout">
              <a:avLst>
                <a:gd name="adj1" fmla="val 83563"/>
                <a:gd name="adj2" fmla="val 26896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CH" sz="1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Fonction :</a:t>
              </a:r>
            </a:p>
            <a:p>
              <a:r>
                <a:rPr lang="fr-CH" sz="1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Application </a:t>
              </a:r>
            </a:p>
            <a:p>
              <a:r>
                <a:rPr lang="fr-CH" sz="1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et créativité</a:t>
              </a:r>
              <a:endParaRPr lang="fr-CH" sz="1400" dirty="0"/>
            </a:p>
          </p:txBody>
        </p:sp>
        <p:sp>
          <p:nvSpPr>
            <p:cNvPr id="6" name="Rectangle à coins arrondis 5"/>
            <p:cNvSpPr/>
            <p:nvPr/>
          </p:nvSpPr>
          <p:spPr>
            <a:xfrm>
              <a:off x="754556" y="3270477"/>
              <a:ext cx="1181099" cy="478971"/>
            </a:xfrm>
            <a:prstGeom prst="wedgeRoundRectCallout">
              <a:avLst>
                <a:gd name="adj1" fmla="val 75391"/>
                <a:gd name="adj2" fmla="val -60644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CH" sz="1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Fonction :</a:t>
              </a:r>
            </a:p>
            <a:p>
              <a:r>
                <a:rPr lang="fr-CH" sz="1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Restitution</a:t>
              </a:r>
              <a:endParaRPr lang="fr-CH" sz="1400" dirty="0"/>
            </a:p>
          </p:txBody>
        </p:sp>
        <p:sp>
          <p:nvSpPr>
            <p:cNvPr id="7" name="Rectangle à coins arrondis 6"/>
            <p:cNvSpPr/>
            <p:nvPr/>
          </p:nvSpPr>
          <p:spPr>
            <a:xfrm>
              <a:off x="98691" y="5838030"/>
              <a:ext cx="1836964" cy="758145"/>
            </a:xfrm>
            <a:prstGeom prst="wedgeRoundRectCallout">
              <a:avLst>
                <a:gd name="adj1" fmla="val -4280"/>
                <a:gd name="adj2" fmla="val -126578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CH" sz="1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Fonction :</a:t>
              </a:r>
            </a:p>
            <a:p>
              <a:r>
                <a:rPr lang="fr-CH" sz="1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Restitution, réflexion, découverte</a:t>
              </a:r>
              <a:endParaRPr lang="fr-CH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25326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82975" y="1825625"/>
            <a:ext cx="8378050" cy="163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78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16512" y="1610809"/>
            <a:ext cx="8110976" cy="4467073"/>
          </a:xfrm>
          <a:prstGeom prst="rect">
            <a:avLst/>
          </a:prstGeom>
        </p:spPr>
      </p:pic>
      <p:sp>
        <p:nvSpPr>
          <p:cNvPr id="5" name="ZoneTexte 4"/>
          <p:cNvSpPr txBox="1"/>
          <p:nvPr>
            <p:custDataLst>
              <p:tags r:id="rId2"/>
            </p:custDataLst>
          </p:nvPr>
        </p:nvSpPr>
        <p:spPr>
          <a:xfrm>
            <a:off x="544286" y="1066800"/>
            <a:ext cx="2732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Question classique</a:t>
            </a:r>
            <a:endParaRPr lang="fr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e 8"/>
          <p:cNvGrpSpPr/>
          <p:nvPr>
            <p:custDataLst>
              <p:tags r:id="rId3"/>
            </p:custDataLst>
          </p:nvPr>
        </p:nvGrpSpPr>
        <p:grpSpPr>
          <a:xfrm>
            <a:off x="5606142" y="1647542"/>
            <a:ext cx="3145972" cy="475172"/>
            <a:chOff x="5606142" y="1799942"/>
            <a:chExt cx="3145972" cy="475172"/>
          </a:xfrm>
        </p:grpSpPr>
        <p:sp>
          <p:nvSpPr>
            <p:cNvPr id="6" name="ZoneTexte 5"/>
            <p:cNvSpPr txBox="1"/>
            <p:nvPr/>
          </p:nvSpPr>
          <p:spPr>
            <a:xfrm>
              <a:off x="5812971" y="1799942"/>
              <a:ext cx="29391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Quel est le mon de celui qui …</a:t>
              </a:r>
              <a:endParaRPr lang="fr-CH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Connecteur droit 7"/>
            <p:cNvCxnSpPr/>
            <p:nvPr/>
          </p:nvCxnSpPr>
          <p:spPr>
            <a:xfrm>
              <a:off x="5606142" y="2275114"/>
              <a:ext cx="27214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" name="Groupe 15"/>
          <p:cNvGrpSpPr/>
          <p:nvPr>
            <p:custDataLst>
              <p:tags r:id="rId4"/>
            </p:custDataLst>
          </p:nvPr>
        </p:nvGrpSpPr>
        <p:grpSpPr>
          <a:xfrm>
            <a:off x="5466702" y="2743201"/>
            <a:ext cx="2939143" cy="587517"/>
            <a:chOff x="5466702" y="2895601"/>
            <a:chExt cx="2939143" cy="587517"/>
          </a:xfrm>
        </p:grpSpPr>
        <p:sp>
          <p:nvSpPr>
            <p:cNvPr id="12" name="ZoneTexte 11"/>
            <p:cNvSpPr txBox="1"/>
            <p:nvPr/>
          </p:nvSpPr>
          <p:spPr>
            <a:xfrm>
              <a:off x="5466702" y="2959898"/>
              <a:ext cx="29391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Évaluez l’introduction… conformément aux critères </a:t>
              </a:r>
              <a:r>
                <a:rPr lang="fr-CH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xyz</a:t>
              </a:r>
              <a:r>
                <a:rPr lang="fr-CH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fr-CH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Connecteur droit 13"/>
            <p:cNvCxnSpPr/>
            <p:nvPr/>
          </p:nvCxnSpPr>
          <p:spPr>
            <a:xfrm flipV="1">
              <a:off x="5611583" y="2895601"/>
              <a:ext cx="1670959" cy="149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" name="Groupe 22"/>
          <p:cNvGrpSpPr/>
          <p:nvPr>
            <p:custDataLst>
              <p:tags r:id="rId5"/>
            </p:custDataLst>
          </p:nvPr>
        </p:nvGrpSpPr>
        <p:grpSpPr>
          <a:xfrm>
            <a:off x="6574970" y="4271215"/>
            <a:ext cx="1407306" cy="362207"/>
            <a:chOff x="6574970" y="4414090"/>
            <a:chExt cx="1407306" cy="362207"/>
          </a:xfrm>
        </p:grpSpPr>
        <p:sp>
          <p:nvSpPr>
            <p:cNvPr id="20" name="ZoneTexte 19"/>
            <p:cNvSpPr txBox="1"/>
            <p:nvPr/>
          </p:nvSpPr>
          <p:spPr>
            <a:xfrm>
              <a:off x="6574970" y="4414090"/>
              <a:ext cx="1407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fr-CH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’idée principale</a:t>
              </a:r>
              <a:endParaRPr lang="fr-CH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Connecteur droit 20"/>
            <p:cNvCxnSpPr/>
            <p:nvPr/>
          </p:nvCxnSpPr>
          <p:spPr>
            <a:xfrm>
              <a:off x="6574970" y="4776297"/>
              <a:ext cx="140730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Rectangle 23"/>
          <p:cNvSpPr/>
          <p:nvPr>
            <p:custDataLst>
              <p:tags r:id="rId6"/>
            </p:custDataLst>
          </p:nvPr>
        </p:nvSpPr>
        <p:spPr>
          <a:xfrm>
            <a:off x="7398544" y="3594660"/>
            <a:ext cx="109537" cy="61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grpSp>
        <p:nvGrpSpPr>
          <p:cNvPr id="19" name="Groupe 18"/>
          <p:cNvGrpSpPr/>
          <p:nvPr>
            <p:custDataLst>
              <p:tags r:id="rId7"/>
            </p:custDataLst>
          </p:nvPr>
        </p:nvGrpSpPr>
        <p:grpSpPr>
          <a:xfrm>
            <a:off x="6593798" y="3393127"/>
            <a:ext cx="903516" cy="361228"/>
            <a:chOff x="6574971" y="3536569"/>
            <a:chExt cx="903516" cy="361228"/>
          </a:xfrm>
        </p:grpSpPr>
        <p:sp>
          <p:nvSpPr>
            <p:cNvPr id="17" name="ZoneTexte 16"/>
            <p:cNvSpPr txBox="1"/>
            <p:nvPr/>
          </p:nvSpPr>
          <p:spPr>
            <a:xfrm>
              <a:off x="6655963" y="3536569"/>
              <a:ext cx="7680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fr-CH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 dm</a:t>
              </a:r>
              <a:r>
                <a:rPr lang="fr-CH" sz="1400" baseline="32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fr-CH" sz="1400" baseline="3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Accolade fermante 17"/>
            <p:cNvSpPr/>
            <p:nvPr/>
          </p:nvSpPr>
          <p:spPr>
            <a:xfrm rot="5400000">
              <a:off x="6945087" y="3364398"/>
              <a:ext cx="163283" cy="903516"/>
            </a:xfrm>
            <a:prstGeom prst="rightBrace">
              <a:avLst>
                <a:gd name="adj1" fmla="val 44929"/>
                <a:gd name="adj2" fmla="val 49789"/>
              </a:avLst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grpSp>
        <p:nvGrpSpPr>
          <p:cNvPr id="30" name="Groupe 29"/>
          <p:cNvGrpSpPr/>
          <p:nvPr>
            <p:custDataLst>
              <p:tags r:id="rId8"/>
            </p:custDataLst>
          </p:nvPr>
        </p:nvGrpSpPr>
        <p:grpSpPr>
          <a:xfrm>
            <a:off x="5812971" y="5111644"/>
            <a:ext cx="1117799" cy="307780"/>
            <a:chOff x="3130351" y="814237"/>
            <a:chExt cx="1117799" cy="307780"/>
          </a:xfrm>
        </p:grpSpPr>
        <p:sp>
          <p:nvSpPr>
            <p:cNvPr id="28" name="ZoneTexte 27"/>
            <p:cNvSpPr txBox="1"/>
            <p:nvPr/>
          </p:nvSpPr>
          <p:spPr>
            <a:xfrm>
              <a:off x="3130351" y="814237"/>
              <a:ext cx="11177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fr-CH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 3 lignes</a:t>
              </a:r>
              <a:endParaRPr lang="fr-CH" sz="1400" baseline="3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Accolade fermante 28"/>
            <p:cNvSpPr/>
            <p:nvPr/>
          </p:nvSpPr>
          <p:spPr>
            <a:xfrm rot="5400000">
              <a:off x="3600997" y="541539"/>
              <a:ext cx="109832" cy="1051124"/>
            </a:xfrm>
            <a:prstGeom prst="rightBrace">
              <a:avLst>
                <a:gd name="adj1" fmla="val 44929"/>
                <a:gd name="adj2" fmla="val 49789"/>
              </a:avLst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</p:spTree>
    <p:extLst>
      <p:ext uri="{BB962C8B-B14F-4D97-AF65-F5344CB8AC3E}">
        <p14:creationId xmlns:p14="http://schemas.microsoft.com/office/powerpoint/2010/main" val="334702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538463" y="1656439"/>
            <a:ext cx="8067073" cy="3545122"/>
          </a:xfrm>
          <a:prstGeom prst="rect">
            <a:avLst/>
          </a:prstGeom>
        </p:spPr>
      </p:pic>
      <p:sp>
        <p:nvSpPr>
          <p:cNvPr id="5" name="ZoneTexte 4"/>
          <p:cNvSpPr txBox="1"/>
          <p:nvPr>
            <p:custDataLst>
              <p:tags r:id="rId2"/>
            </p:custDataLst>
          </p:nvPr>
        </p:nvSpPr>
        <p:spPr>
          <a:xfrm>
            <a:off x="544285" y="1066800"/>
            <a:ext cx="37555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Question classique </a:t>
            </a:r>
            <a:r>
              <a:rPr lang="fr-CH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(suite)</a:t>
            </a:r>
            <a:endParaRPr lang="fr-CH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>
            <p:custDataLst>
              <p:tags r:id="rId3"/>
            </p:custDataLst>
          </p:nvPr>
        </p:nvSpPr>
        <p:spPr>
          <a:xfrm>
            <a:off x="6908007" y="1819336"/>
            <a:ext cx="1200149" cy="171389"/>
          </a:xfrm>
          <a:prstGeom prst="rect">
            <a:avLst/>
          </a:prstGeom>
          <a:solidFill>
            <a:schemeClr val="accent6">
              <a:lumMod val="60000"/>
              <a:lumOff val="4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2" name="Rectangle 11"/>
          <p:cNvSpPr/>
          <p:nvPr>
            <p:custDataLst>
              <p:tags r:id="rId4"/>
            </p:custDataLst>
          </p:nvPr>
        </p:nvSpPr>
        <p:spPr>
          <a:xfrm>
            <a:off x="6908007" y="1990725"/>
            <a:ext cx="1200149" cy="189529"/>
          </a:xfrm>
          <a:prstGeom prst="rect">
            <a:avLst/>
          </a:prstGeom>
          <a:solidFill>
            <a:schemeClr val="accent2">
              <a:lumMod val="75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3" name="Rectangle 12"/>
          <p:cNvSpPr/>
          <p:nvPr>
            <p:custDataLst>
              <p:tags r:id="rId5"/>
            </p:custDataLst>
          </p:nvPr>
        </p:nvSpPr>
        <p:spPr>
          <a:xfrm>
            <a:off x="6529388" y="2619375"/>
            <a:ext cx="1202531" cy="316075"/>
          </a:xfrm>
          <a:prstGeom prst="rect">
            <a:avLst/>
          </a:prstGeom>
          <a:solidFill>
            <a:schemeClr val="accent6">
              <a:lumMod val="60000"/>
              <a:lumOff val="4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grpSp>
        <p:nvGrpSpPr>
          <p:cNvPr id="19" name="Groupe 18"/>
          <p:cNvGrpSpPr/>
          <p:nvPr>
            <p:custDataLst>
              <p:tags r:id="rId6"/>
            </p:custDataLst>
          </p:nvPr>
        </p:nvGrpSpPr>
        <p:grpSpPr>
          <a:xfrm>
            <a:off x="5667374" y="1724024"/>
            <a:ext cx="3162302" cy="781507"/>
            <a:chOff x="5667374" y="1724024"/>
            <a:chExt cx="3162302" cy="781507"/>
          </a:xfrm>
        </p:grpSpPr>
        <p:sp>
          <p:nvSpPr>
            <p:cNvPr id="14" name="Rectangle 13"/>
            <p:cNvSpPr/>
            <p:nvPr/>
          </p:nvSpPr>
          <p:spPr>
            <a:xfrm>
              <a:off x="8486775" y="2180254"/>
              <a:ext cx="200025" cy="315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7896934" y="2197754"/>
              <a:ext cx="9327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fr-CH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uivants :</a:t>
              </a:r>
              <a:endParaRPr lang="fr-CH" sz="1400" baseline="3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lèche courbée vers la gauche 15"/>
            <p:cNvSpPr/>
            <p:nvPr/>
          </p:nvSpPr>
          <p:spPr>
            <a:xfrm flipH="1" flipV="1">
              <a:off x="5667374" y="1724024"/>
              <a:ext cx="390523" cy="666750"/>
            </a:xfrm>
            <a:prstGeom prst="curvedLef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>
                <a:solidFill>
                  <a:schemeClr val="tx1"/>
                </a:solidFill>
              </a:endParaRPr>
            </a:p>
          </p:txBody>
        </p:sp>
      </p:grpSp>
      <p:sp>
        <p:nvSpPr>
          <p:cNvPr id="18" name="ZoneTexte 17"/>
          <p:cNvSpPr txBox="1"/>
          <p:nvPr>
            <p:custDataLst>
              <p:tags r:id="rId7"/>
            </p:custDataLst>
          </p:nvPr>
        </p:nvSpPr>
        <p:spPr>
          <a:xfrm>
            <a:off x="5466702" y="2458359"/>
            <a:ext cx="63817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4800" dirty="0" smtClean="0">
                <a:solidFill>
                  <a:srgbClr val="FF0000"/>
                </a:solidFill>
              </a:rPr>
              <a:t>√</a:t>
            </a:r>
          </a:p>
          <a:p>
            <a:pPr algn="ctr"/>
            <a:r>
              <a:rPr lang="fr-CH" sz="1000" dirty="0" smtClean="0">
                <a:solidFill>
                  <a:srgbClr val="FF0000"/>
                </a:solidFill>
              </a:rPr>
              <a:t>juste</a:t>
            </a:r>
            <a:endParaRPr lang="fr-CH" sz="1000" dirty="0">
              <a:solidFill>
                <a:srgbClr val="FF0000"/>
              </a:solidFill>
            </a:endParaRPr>
          </a:p>
        </p:txBody>
      </p:sp>
      <p:grpSp>
        <p:nvGrpSpPr>
          <p:cNvPr id="26" name="Groupe 25"/>
          <p:cNvGrpSpPr/>
          <p:nvPr>
            <p:custDataLst>
              <p:tags r:id="rId8"/>
            </p:custDataLst>
          </p:nvPr>
        </p:nvGrpSpPr>
        <p:grpSpPr>
          <a:xfrm>
            <a:off x="5485105" y="3606374"/>
            <a:ext cx="1019515" cy="416149"/>
            <a:chOff x="5485105" y="3606374"/>
            <a:chExt cx="1019515" cy="416149"/>
          </a:xfrm>
        </p:grpSpPr>
        <p:cxnSp>
          <p:nvCxnSpPr>
            <p:cNvPr id="24" name="Connecteur droit 23"/>
            <p:cNvCxnSpPr/>
            <p:nvPr/>
          </p:nvCxnSpPr>
          <p:spPr>
            <a:xfrm flipV="1">
              <a:off x="5528581" y="4008916"/>
              <a:ext cx="850447" cy="1360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>
              <a:off x="5485105" y="3606374"/>
              <a:ext cx="10195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Soulignez</a:t>
              </a:r>
              <a:endParaRPr lang="fr-CH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e 29"/>
          <p:cNvGrpSpPr/>
          <p:nvPr>
            <p:custDataLst>
              <p:tags r:id="rId9"/>
            </p:custDataLst>
          </p:nvPr>
        </p:nvGrpSpPr>
        <p:grpSpPr>
          <a:xfrm>
            <a:off x="5785789" y="4686300"/>
            <a:ext cx="2681936" cy="755196"/>
            <a:chOff x="5785789" y="4686300"/>
            <a:chExt cx="2681936" cy="755196"/>
          </a:xfrm>
        </p:grpSpPr>
        <p:cxnSp>
          <p:nvCxnSpPr>
            <p:cNvPr id="28" name="Connecteur droit 27"/>
            <p:cNvCxnSpPr/>
            <p:nvPr/>
          </p:nvCxnSpPr>
          <p:spPr>
            <a:xfrm>
              <a:off x="7712869" y="4686300"/>
              <a:ext cx="754856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Rectangle à coins arrondis 28"/>
            <p:cNvSpPr/>
            <p:nvPr/>
          </p:nvSpPr>
          <p:spPr>
            <a:xfrm>
              <a:off x="5785789" y="4953000"/>
              <a:ext cx="2620055" cy="48849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</p:spTree>
    <p:extLst>
      <p:ext uri="{BB962C8B-B14F-4D97-AF65-F5344CB8AC3E}">
        <p14:creationId xmlns:p14="http://schemas.microsoft.com/office/powerpoint/2010/main" val="47080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44286" y="1773060"/>
            <a:ext cx="8110976" cy="2096341"/>
          </a:xfrm>
          <a:prstGeom prst="rect">
            <a:avLst/>
          </a:prstGeom>
        </p:spPr>
      </p:pic>
      <p:sp>
        <p:nvSpPr>
          <p:cNvPr id="6" name="ZoneTexte 5"/>
          <p:cNvSpPr txBox="1"/>
          <p:nvPr>
            <p:custDataLst>
              <p:tags r:id="rId2"/>
            </p:custDataLst>
          </p:nvPr>
        </p:nvSpPr>
        <p:spPr>
          <a:xfrm>
            <a:off x="544286" y="1066800"/>
            <a:ext cx="2732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Texte lacunaire</a:t>
            </a:r>
            <a:endParaRPr lang="fr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e 10"/>
          <p:cNvGrpSpPr/>
          <p:nvPr>
            <p:custDataLst>
              <p:tags r:id="rId3"/>
            </p:custDataLst>
          </p:nvPr>
        </p:nvGrpSpPr>
        <p:grpSpPr>
          <a:xfrm>
            <a:off x="5800607" y="1553345"/>
            <a:ext cx="3188560" cy="418334"/>
            <a:chOff x="5800607" y="1553345"/>
            <a:chExt cx="3188560" cy="418334"/>
          </a:xfrm>
        </p:grpSpPr>
        <p:sp>
          <p:nvSpPr>
            <p:cNvPr id="4" name="Rectangle 3"/>
            <p:cNvSpPr/>
            <p:nvPr/>
          </p:nvSpPr>
          <p:spPr>
            <a:xfrm>
              <a:off x="5848350" y="1678344"/>
              <a:ext cx="2971800" cy="293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9" name="Accolade fermante 8"/>
            <p:cNvSpPr/>
            <p:nvPr/>
          </p:nvSpPr>
          <p:spPr>
            <a:xfrm rot="5400000">
              <a:off x="7306199" y="336454"/>
              <a:ext cx="177376" cy="3093074"/>
            </a:xfrm>
            <a:prstGeom prst="rightBrace">
              <a:avLst>
                <a:gd name="adj1" fmla="val 44929"/>
                <a:gd name="adj2" fmla="val 30389"/>
              </a:avLst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5800607" y="1553345"/>
              <a:ext cx="31885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fr-CH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aractérisant le mode de reproduction </a:t>
              </a:r>
              <a:endParaRPr lang="fr-CH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e 14"/>
          <p:cNvGrpSpPr/>
          <p:nvPr>
            <p:custDataLst>
              <p:tags r:id="rId4"/>
            </p:custDataLst>
          </p:nvPr>
        </p:nvGrpSpPr>
        <p:grpSpPr>
          <a:xfrm>
            <a:off x="6416240" y="3495675"/>
            <a:ext cx="1051361" cy="307777"/>
            <a:chOff x="6416240" y="3495675"/>
            <a:chExt cx="1051361" cy="307777"/>
          </a:xfrm>
        </p:grpSpPr>
        <p:sp>
          <p:nvSpPr>
            <p:cNvPr id="7" name="ZoneTexte 6"/>
            <p:cNvSpPr txBox="1"/>
            <p:nvPr/>
          </p:nvSpPr>
          <p:spPr>
            <a:xfrm>
              <a:off x="6457303" y="3495675"/>
              <a:ext cx="1010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fr-CH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 nomme</a:t>
              </a:r>
              <a:endParaRPr lang="fr-CH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Accolade fermante 13"/>
            <p:cNvSpPr/>
            <p:nvPr/>
          </p:nvSpPr>
          <p:spPr>
            <a:xfrm rot="16200000" flipV="1">
              <a:off x="6893616" y="3037346"/>
              <a:ext cx="96608" cy="1051360"/>
            </a:xfrm>
            <a:prstGeom prst="rightBrace">
              <a:avLst>
                <a:gd name="adj1" fmla="val 44929"/>
                <a:gd name="adj2" fmla="val 49789"/>
              </a:avLst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</p:spTree>
    <p:extLst>
      <p:ext uri="{BB962C8B-B14F-4D97-AF65-F5344CB8AC3E}">
        <p14:creationId xmlns:p14="http://schemas.microsoft.com/office/powerpoint/2010/main" val="99046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58184"/>
            <a:ext cx="7886700" cy="1023883"/>
          </a:xfrm>
        </p:spPr>
        <p:txBody>
          <a:bodyPr>
            <a:normAutofit/>
          </a:bodyPr>
          <a:lstStyle/>
          <a:p>
            <a:r>
              <a:rPr lang="fr-C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Dérapage entre les objectifs et le contrôle</a:t>
            </a:r>
            <a:br>
              <a:rPr lang="fr-CH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upload.wikimedia.org/wikipedia/commons/thumb/3/3c/French_road_sign_A4.svg/577px-French_road_sign_A4.svg.pn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285" y="79930"/>
            <a:ext cx="1466065" cy="128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>
            <p:custDataLst>
              <p:tags r:id="rId3"/>
            </p:custDataLst>
          </p:nvPr>
        </p:nvSpPr>
        <p:spPr>
          <a:xfrm>
            <a:off x="1222625" y="1559717"/>
            <a:ext cx="669875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Exemple </a:t>
            </a:r>
            <a:r>
              <a:rPr lang="fr-CH" sz="2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fr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fr-CH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CH" sz="2000" b="1" dirty="0" smtClean="0"/>
              <a:t>Objectifs du cours : </a:t>
            </a:r>
            <a:r>
              <a:rPr lang="fr-CH" dirty="0" smtClean="0"/>
              <a:t>«Comprendre le rôle économique du Gothard dans la création de la Suisse»</a:t>
            </a:r>
          </a:p>
          <a:p>
            <a:endParaRPr lang="fr-CH" dirty="0"/>
          </a:p>
          <a:p>
            <a:r>
              <a:rPr lang="fr-CH" sz="2000" b="1" dirty="0" smtClean="0"/>
              <a:t>Question :</a:t>
            </a:r>
          </a:p>
          <a:p>
            <a:r>
              <a:rPr lang="fr-CH" dirty="0" smtClean="0"/>
              <a:t>«Donner la liste de tous les cantons voisins du Gothard avec le nom des principales rivières.» </a:t>
            </a:r>
            <a:endParaRPr lang="fr-CH" dirty="0"/>
          </a:p>
        </p:txBody>
      </p:sp>
      <p:sp>
        <p:nvSpPr>
          <p:cNvPr id="5" name="ZoneTexte 4"/>
          <p:cNvSpPr txBox="1"/>
          <p:nvPr>
            <p:custDataLst>
              <p:tags r:id="rId4"/>
            </p:custDataLst>
          </p:nvPr>
        </p:nvSpPr>
        <p:spPr>
          <a:xfrm>
            <a:off x="628650" y="4511852"/>
            <a:ext cx="706140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 smtClean="0">
                <a:cs typeface="Arial" panose="020B0604020202020204" pitchFamily="34" charset="0"/>
              </a:rPr>
              <a:t>Réponse de l’élève :</a:t>
            </a:r>
            <a:endParaRPr lang="fr-CH" dirty="0" smtClean="0"/>
          </a:p>
          <a:p>
            <a:r>
              <a:rPr lang="fr-CH" dirty="0" smtClean="0"/>
              <a:t>Uri et Tessin, la Reuss et le Tessin</a:t>
            </a:r>
            <a:endParaRPr lang="fr-CH" dirty="0" smtClean="0"/>
          </a:p>
        </p:txBody>
      </p:sp>
      <p:sp>
        <p:nvSpPr>
          <p:cNvPr id="6" name="ZoneTexte 5"/>
          <p:cNvSpPr txBox="1"/>
          <p:nvPr>
            <p:custDataLst>
              <p:tags r:id="rId5"/>
            </p:custDataLst>
          </p:nvPr>
        </p:nvSpPr>
        <p:spPr>
          <a:xfrm>
            <a:off x="607256" y="5174338"/>
            <a:ext cx="7061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Réponse </a:t>
            </a:r>
            <a:r>
              <a:rPr lang="fr-CH" sz="2000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attendue :</a:t>
            </a:r>
            <a:endParaRPr lang="fr-CH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fr-CH" dirty="0" smtClean="0">
                <a:solidFill>
                  <a:schemeClr val="accent6">
                    <a:lumMod val="50000"/>
                  </a:schemeClr>
                </a:solidFill>
              </a:rPr>
              <a:t>Cantons voisins : Uri, Nidwald, Berne, Valais, Tessin, Grison</a:t>
            </a:r>
          </a:p>
          <a:p>
            <a:r>
              <a:rPr lang="fr-CH" dirty="0" smtClean="0">
                <a:solidFill>
                  <a:schemeClr val="accent6">
                    <a:lumMod val="50000"/>
                  </a:schemeClr>
                </a:solidFill>
              </a:rPr>
              <a:t>Rivières : Reuss, Aar, Rhône, Rhin, </a:t>
            </a:r>
            <a:r>
              <a:rPr lang="fr-CH" dirty="0" err="1" smtClean="0">
                <a:solidFill>
                  <a:schemeClr val="accent6">
                    <a:lumMod val="50000"/>
                  </a:schemeClr>
                </a:solidFill>
              </a:rPr>
              <a:t>Maggia</a:t>
            </a:r>
            <a:r>
              <a:rPr lang="fr-CH" dirty="0" smtClean="0">
                <a:solidFill>
                  <a:schemeClr val="accent6">
                    <a:lumMod val="50000"/>
                  </a:schemeClr>
                </a:solidFill>
              </a:rPr>
              <a:t>, Tessin</a:t>
            </a:r>
            <a:endParaRPr lang="fr-CH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56144" y="6154433"/>
            <a:ext cx="2225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b="1" dirty="0" smtClean="0">
                <a:solidFill>
                  <a:srgbClr val="FF0000"/>
                </a:solidFill>
              </a:rPr>
              <a:t>Résultat : 2 </a:t>
            </a:r>
            <a:r>
              <a:rPr lang="fr-CH" b="1" dirty="0">
                <a:solidFill>
                  <a:srgbClr val="FF0000"/>
                </a:solidFill>
              </a:rPr>
              <a:t>/ </a:t>
            </a:r>
            <a:r>
              <a:rPr lang="fr-CH" b="1" dirty="0" smtClean="0">
                <a:solidFill>
                  <a:srgbClr val="FF0000"/>
                </a:solidFill>
              </a:rPr>
              <a:t>6 points</a:t>
            </a:r>
            <a:endParaRPr lang="fr-CH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40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3/3c/French_road_sign_A4.svg/577px-French_road_sign_A4.svg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285" y="79930"/>
            <a:ext cx="1466065" cy="128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>
            <p:custDataLst>
              <p:tags r:id="rId2"/>
            </p:custDataLst>
          </p:nvPr>
        </p:nvSpPr>
        <p:spPr>
          <a:xfrm>
            <a:off x="1222625" y="1777430"/>
            <a:ext cx="669875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>
                <a:cs typeface="Arial" panose="020B0604020202020204" pitchFamily="34" charset="0"/>
              </a:rPr>
              <a:t>Exemple </a:t>
            </a:r>
            <a:r>
              <a:rPr lang="fr-CH" sz="2000" dirty="0" smtClean="0">
                <a:cs typeface="Arial" panose="020B0604020202020204" pitchFamily="34" charset="0"/>
              </a:rPr>
              <a:t>2 :</a:t>
            </a:r>
          </a:p>
          <a:p>
            <a:endParaRPr lang="fr-CH" sz="2000" b="1" dirty="0">
              <a:cs typeface="Arial" panose="020B0604020202020204" pitchFamily="34" charset="0"/>
            </a:endParaRPr>
          </a:p>
          <a:p>
            <a:r>
              <a:rPr lang="fr-CH" sz="2000" b="1" dirty="0" smtClean="0"/>
              <a:t>Texte à trous dans un test d’allemand</a:t>
            </a:r>
            <a:endParaRPr lang="fr-CH" dirty="0" smtClean="0"/>
          </a:p>
          <a:p>
            <a:endParaRPr lang="fr-CH" dirty="0" smtClean="0"/>
          </a:p>
          <a:p>
            <a:endParaRPr lang="fr-CH" dirty="0"/>
          </a:p>
          <a:p>
            <a:r>
              <a:rPr lang="fr-CH" dirty="0" smtClean="0"/>
              <a:t>«</a:t>
            </a:r>
            <a:r>
              <a:rPr lang="fr-CH" dirty="0" err="1" smtClean="0"/>
              <a:t>Schreib</a:t>
            </a:r>
            <a:r>
              <a:rPr lang="fr-CH" dirty="0" smtClean="0"/>
              <a:t> </a:t>
            </a:r>
            <a:r>
              <a:rPr lang="fr-CH" dirty="0" err="1" smtClean="0"/>
              <a:t>deine</a:t>
            </a:r>
            <a:r>
              <a:rPr lang="fr-CH" dirty="0" smtClean="0"/>
              <a:t> Adresse </a:t>
            </a:r>
            <a:r>
              <a:rPr lang="fr-CH" dirty="0" err="1" smtClean="0"/>
              <a:t>auf</a:t>
            </a:r>
            <a:r>
              <a:rPr lang="fr-CH" dirty="0" smtClean="0"/>
              <a:t> …………………………………………»</a:t>
            </a:r>
            <a:endParaRPr lang="fr-CH" dirty="0"/>
          </a:p>
        </p:txBody>
      </p:sp>
      <p:sp>
        <p:nvSpPr>
          <p:cNvPr id="5" name="ZoneTexte 4"/>
          <p:cNvSpPr txBox="1"/>
          <p:nvPr>
            <p:custDataLst>
              <p:tags r:id="rId3"/>
            </p:custDataLst>
          </p:nvPr>
        </p:nvSpPr>
        <p:spPr>
          <a:xfrm>
            <a:off x="1222625" y="4031668"/>
            <a:ext cx="706140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 smtClean="0">
                <a:cs typeface="Arial" panose="020B0604020202020204" pitchFamily="34" charset="0"/>
              </a:rPr>
              <a:t>Réponse de l’élève :</a:t>
            </a:r>
            <a:endParaRPr lang="fr-CH" dirty="0" smtClean="0"/>
          </a:p>
          <a:p>
            <a:r>
              <a:rPr lang="fr-CH" dirty="0" err="1"/>
              <a:t>e</a:t>
            </a:r>
            <a:r>
              <a:rPr lang="fr-CH" dirty="0" err="1" smtClean="0"/>
              <a:t>inen</a:t>
            </a:r>
            <a:r>
              <a:rPr lang="fr-CH" dirty="0" smtClean="0"/>
              <a:t> </a:t>
            </a:r>
            <a:r>
              <a:rPr lang="fr-CH" dirty="0" err="1" smtClean="0"/>
              <a:t>Brief</a:t>
            </a:r>
            <a:r>
              <a:rPr lang="fr-CH" dirty="0" smtClean="0"/>
              <a:t>                </a:t>
            </a:r>
            <a:r>
              <a:rPr lang="fr-CH" dirty="0" smtClean="0">
                <a:solidFill>
                  <a:srgbClr val="FF0000"/>
                </a:solidFill>
              </a:rPr>
              <a:t>jugé faux</a:t>
            </a:r>
            <a:r>
              <a:rPr lang="fr-CH" dirty="0" smtClean="0"/>
              <a:t>, la réponse attendue était «</a:t>
            </a:r>
            <a:r>
              <a:rPr lang="fr-CH" dirty="0" err="1" smtClean="0"/>
              <a:t>einen</a:t>
            </a:r>
            <a:r>
              <a:rPr lang="fr-CH" dirty="0" smtClean="0"/>
              <a:t> </a:t>
            </a:r>
            <a:r>
              <a:rPr lang="fr-CH" dirty="0" err="1" smtClean="0"/>
              <a:t>Zettel</a:t>
            </a:r>
            <a:r>
              <a:rPr lang="fr-CH" dirty="0" smtClean="0"/>
              <a:t>»</a:t>
            </a:r>
          </a:p>
        </p:txBody>
      </p:sp>
      <p:sp>
        <p:nvSpPr>
          <p:cNvPr id="7" name="Titre 1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628650" y="258184"/>
            <a:ext cx="7886700" cy="1023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2800" smtClean="0">
                <a:latin typeface="Arial" panose="020B0604020202020204" pitchFamily="34" charset="0"/>
                <a:cs typeface="Arial" panose="020B0604020202020204" pitchFamily="34" charset="0"/>
              </a:rPr>
              <a:t>Dérapage entre les objectifs et le contrôle</a:t>
            </a:r>
            <a:br>
              <a:rPr lang="fr-CH" sz="280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94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3/3c/French_road_sign_A4.svg/577px-French_road_sign_A4.svg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285" y="79930"/>
            <a:ext cx="1466065" cy="128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>
            <p:custDataLst>
              <p:tags r:id="rId2"/>
            </p:custDataLst>
          </p:nvPr>
        </p:nvSpPr>
        <p:spPr>
          <a:xfrm>
            <a:off x="1222625" y="981855"/>
            <a:ext cx="669875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>
                <a:latin typeface="Arial" panose="020B0604020202020204" pitchFamily="34" charset="0"/>
                <a:cs typeface="Arial" panose="020B0604020202020204" pitchFamily="34" charset="0"/>
              </a:rPr>
              <a:t>Exemple </a:t>
            </a:r>
            <a:r>
              <a:rPr lang="fr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 :</a:t>
            </a:r>
            <a:endParaRPr lang="fr-CH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CH" sz="2000" b="1" dirty="0" smtClean="0"/>
              <a:t>Travail de mathématique</a:t>
            </a:r>
          </a:p>
          <a:p>
            <a:r>
              <a:rPr lang="fr-CH" sz="2000" dirty="0" smtClean="0"/>
              <a:t>«Placer les 12 points suivants sur le système d’axe ci-dessous»</a:t>
            </a:r>
            <a:endParaRPr lang="fr-CH" dirty="0" smtClean="0"/>
          </a:p>
          <a:p>
            <a:endParaRPr lang="fr-CH" dirty="0"/>
          </a:p>
        </p:txBody>
      </p:sp>
      <p:pic>
        <p:nvPicPr>
          <p:cNvPr id="9" name="Imag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2363106" y="2211481"/>
            <a:ext cx="4539727" cy="4643611"/>
          </a:xfrm>
          <a:prstGeom prst="rect">
            <a:avLst/>
          </a:prstGeom>
        </p:spPr>
      </p:pic>
      <p:sp>
        <p:nvSpPr>
          <p:cNvPr id="10" name="Ellipse 9"/>
          <p:cNvSpPr/>
          <p:nvPr>
            <p:custDataLst>
              <p:tags r:id="rId4"/>
            </p:custDataLst>
          </p:nvPr>
        </p:nvSpPr>
        <p:spPr>
          <a:xfrm>
            <a:off x="3483574" y="4447924"/>
            <a:ext cx="135143" cy="13985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2" name="Ellipse 11"/>
          <p:cNvSpPr/>
          <p:nvPr>
            <p:custDataLst>
              <p:tags r:id="rId5"/>
            </p:custDataLst>
          </p:nvPr>
        </p:nvSpPr>
        <p:spPr>
          <a:xfrm>
            <a:off x="2729865" y="6531685"/>
            <a:ext cx="135143" cy="13985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3" name="Ellipse 12"/>
          <p:cNvSpPr/>
          <p:nvPr>
            <p:custDataLst>
              <p:tags r:id="rId6"/>
            </p:custDataLst>
          </p:nvPr>
        </p:nvSpPr>
        <p:spPr>
          <a:xfrm>
            <a:off x="2345728" y="3607034"/>
            <a:ext cx="135143" cy="13985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4" name="Ellipse 13"/>
          <p:cNvSpPr/>
          <p:nvPr>
            <p:custDataLst>
              <p:tags r:id="rId7"/>
            </p:custDataLst>
          </p:nvPr>
        </p:nvSpPr>
        <p:spPr>
          <a:xfrm>
            <a:off x="3132604" y="3374315"/>
            <a:ext cx="135143" cy="13985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5" name="Ellipse 14"/>
          <p:cNvSpPr/>
          <p:nvPr>
            <p:custDataLst>
              <p:tags r:id="rId8"/>
            </p:custDataLst>
          </p:nvPr>
        </p:nvSpPr>
        <p:spPr>
          <a:xfrm>
            <a:off x="3297667" y="2966001"/>
            <a:ext cx="135143" cy="13985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6" name="Ellipse 15"/>
          <p:cNvSpPr/>
          <p:nvPr>
            <p:custDataLst>
              <p:tags r:id="rId9"/>
            </p:custDataLst>
          </p:nvPr>
        </p:nvSpPr>
        <p:spPr>
          <a:xfrm>
            <a:off x="2909272" y="2606573"/>
            <a:ext cx="135143" cy="13985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Ellipse 16"/>
          <p:cNvSpPr/>
          <p:nvPr>
            <p:custDataLst>
              <p:tags r:id="rId10"/>
            </p:custDataLst>
          </p:nvPr>
        </p:nvSpPr>
        <p:spPr>
          <a:xfrm>
            <a:off x="2909272" y="5493571"/>
            <a:ext cx="135143" cy="13985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8" name="Ellipse 17"/>
          <p:cNvSpPr/>
          <p:nvPr>
            <p:custDataLst>
              <p:tags r:id="rId11"/>
            </p:custDataLst>
          </p:nvPr>
        </p:nvSpPr>
        <p:spPr>
          <a:xfrm>
            <a:off x="3696373" y="5079402"/>
            <a:ext cx="135143" cy="13985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Ellipse 18"/>
          <p:cNvSpPr/>
          <p:nvPr>
            <p:custDataLst>
              <p:tags r:id="rId12"/>
            </p:custDataLst>
          </p:nvPr>
        </p:nvSpPr>
        <p:spPr>
          <a:xfrm>
            <a:off x="5096660" y="2996004"/>
            <a:ext cx="135143" cy="13985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0" name="Ellipse 19"/>
          <p:cNvSpPr/>
          <p:nvPr>
            <p:custDataLst>
              <p:tags r:id="rId13"/>
            </p:custDataLst>
          </p:nvPr>
        </p:nvSpPr>
        <p:spPr>
          <a:xfrm>
            <a:off x="6539978" y="5922085"/>
            <a:ext cx="135143" cy="13985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1" name="Ellipse 20"/>
          <p:cNvSpPr/>
          <p:nvPr>
            <p:custDataLst>
              <p:tags r:id="rId14"/>
            </p:custDataLst>
          </p:nvPr>
        </p:nvSpPr>
        <p:spPr>
          <a:xfrm>
            <a:off x="5950099" y="5493571"/>
            <a:ext cx="135143" cy="13985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Ellipse 21"/>
          <p:cNvSpPr/>
          <p:nvPr>
            <p:custDataLst>
              <p:tags r:id="rId15"/>
            </p:custDataLst>
          </p:nvPr>
        </p:nvSpPr>
        <p:spPr>
          <a:xfrm>
            <a:off x="5489313" y="3374315"/>
            <a:ext cx="135143" cy="13985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1" name="ZoneTexte 10"/>
          <p:cNvSpPr txBox="1"/>
          <p:nvPr>
            <p:custDataLst>
              <p:tags r:id="rId16"/>
            </p:custDataLst>
          </p:nvPr>
        </p:nvSpPr>
        <p:spPr>
          <a:xfrm>
            <a:off x="2431240" y="4469440"/>
            <a:ext cx="526048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-10 -9 -8-7 -6 -5-4 -3 -1 0  1  2  3  4  5  6  7  8  9 10 </a:t>
            </a:r>
            <a:endParaRPr lang="fr-CH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e 25"/>
          <p:cNvGrpSpPr/>
          <p:nvPr>
            <p:custDataLst>
              <p:tags r:id="rId17"/>
            </p:custDataLst>
          </p:nvPr>
        </p:nvGrpSpPr>
        <p:grpSpPr>
          <a:xfrm>
            <a:off x="2674397" y="6474860"/>
            <a:ext cx="234875" cy="234875"/>
            <a:chOff x="849854" y="3153630"/>
            <a:chExt cx="234875" cy="234875"/>
          </a:xfrm>
        </p:grpSpPr>
        <p:cxnSp>
          <p:nvCxnSpPr>
            <p:cNvPr id="24" name="Connecteur droit 23"/>
            <p:cNvCxnSpPr/>
            <p:nvPr/>
          </p:nvCxnSpPr>
          <p:spPr>
            <a:xfrm flipV="1">
              <a:off x="849854" y="3167821"/>
              <a:ext cx="234875" cy="206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/>
            <p:cNvCxnSpPr/>
            <p:nvPr/>
          </p:nvCxnSpPr>
          <p:spPr>
            <a:xfrm rot="5400000" flipV="1">
              <a:off x="852727" y="3167821"/>
              <a:ext cx="234875" cy="206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e 28"/>
          <p:cNvGrpSpPr/>
          <p:nvPr>
            <p:custDataLst>
              <p:tags r:id="rId18"/>
            </p:custDataLst>
          </p:nvPr>
        </p:nvGrpSpPr>
        <p:grpSpPr>
          <a:xfrm>
            <a:off x="2853691" y="5446058"/>
            <a:ext cx="234875" cy="234875"/>
            <a:chOff x="849854" y="3153630"/>
            <a:chExt cx="234875" cy="234875"/>
          </a:xfrm>
        </p:grpSpPr>
        <p:cxnSp>
          <p:nvCxnSpPr>
            <p:cNvPr id="30" name="Connecteur droit 29"/>
            <p:cNvCxnSpPr/>
            <p:nvPr/>
          </p:nvCxnSpPr>
          <p:spPr>
            <a:xfrm flipV="1">
              <a:off x="849854" y="3167821"/>
              <a:ext cx="234875" cy="206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/>
            <p:cNvCxnSpPr/>
            <p:nvPr/>
          </p:nvCxnSpPr>
          <p:spPr>
            <a:xfrm rot="5400000" flipV="1">
              <a:off x="852727" y="3167821"/>
              <a:ext cx="234875" cy="206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e 31"/>
          <p:cNvGrpSpPr/>
          <p:nvPr>
            <p:custDataLst>
              <p:tags r:id="rId19"/>
            </p:custDataLst>
          </p:nvPr>
        </p:nvGrpSpPr>
        <p:grpSpPr>
          <a:xfrm>
            <a:off x="3646506" y="5031889"/>
            <a:ext cx="234875" cy="234875"/>
            <a:chOff x="849854" y="3153630"/>
            <a:chExt cx="234875" cy="234875"/>
          </a:xfrm>
        </p:grpSpPr>
        <p:cxnSp>
          <p:nvCxnSpPr>
            <p:cNvPr id="33" name="Connecteur droit 32"/>
            <p:cNvCxnSpPr/>
            <p:nvPr/>
          </p:nvCxnSpPr>
          <p:spPr>
            <a:xfrm flipV="1">
              <a:off x="849854" y="3167821"/>
              <a:ext cx="234875" cy="206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 rot="5400000" flipV="1">
              <a:off x="852727" y="3167821"/>
              <a:ext cx="234875" cy="206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e 34"/>
          <p:cNvGrpSpPr/>
          <p:nvPr>
            <p:custDataLst>
              <p:tags r:id="rId20"/>
            </p:custDataLst>
          </p:nvPr>
        </p:nvGrpSpPr>
        <p:grpSpPr>
          <a:xfrm>
            <a:off x="3445267" y="4396147"/>
            <a:ext cx="234875" cy="234875"/>
            <a:chOff x="849854" y="3153630"/>
            <a:chExt cx="234875" cy="234875"/>
          </a:xfrm>
        </p:grpSpPr>
        <p:cxnSp>
          <p:nvCxnSpPr>
            <p:cNvPr id="36" name="Connecteur droit 35"/>
            <p:cNvCxnSpPr/>
            <p:nvPr/>
          </p:nvCxnSpPr>
          <p:spPr>
            <a:xfrm flipV="1">
              <a:off x="849854" y="3167821"/>
              <a:ext cx="234875" cy="206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/>
            <p:cNvCxnSpPr/>
            <p:nvPr/>
          </p:nvCxnSpPr>
          <p:spPr>
            <a:xfrm rot="5400000" flipV="1">
              <a:off x="852727" y="3167821"/>
              <a:ext cx="234875" cy="206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e 37"/>
          <p:cNvGrpSpPr/>
          <p:nvPr>
            <p:custDataLst>
              <p:tags r:id="rId21"/>
            </p:custDataLst>
          </p:nvPr>
        </p:nvGrpSpPr>
        <p:grpSpPr>
          <a:xfrm>
            <a:off x="2295861" y="3552271"/>
            <a:ext cx="234875" cy="234875"/>
            <a:chOff x="849854" y="3153630"/>
            <a:chExt cx="234875" cy="234875"/>
          </a:xfrm>
        </p:grpSpPr>
        <p:cxnSp>
          <p:nvCxnSpPr>
            <p:cNvPr id="39" name="Connecteur droit 38"/>
            <p:cNvCxnSpPr/>
            <p:nvPr/>
          </p:nvCxnSpPr>
          <p:spPr>
            <a:xfrm flipV="1">
              <a:off x="849854" y="3167821"/>
              <a:ext cx="234875" cy="206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/>
            <p:cNvCxnSpPr/>
            <p:nvPr/>
          </p:nvCxnSpPr>
          <p:spPr>
            <a:xfrm rot="5400000" flipV="1">
              <a:off x="852727" y="3167821"/>
              <a:ext cx="234875" cy="206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e 40"/>
          <p:cNvGrpSpPr/>
          <p:nvPr>
            <p:custDataLst>
              <p:tags r:id="rId22"/>
            </p:custDataLst>
          </p:nvPr>
        </p:nvGrpSpPr>
        <p:grpSpPr>
          <a:xfrm>
            <a:off x="3061897" y="3326094"/>
            <a:ext cx="234875" cy="234875"/>
            <a:chOff x="849854" y="3153630"/>
            <a:chExt cx="234875" cy="234875"/>
          </a:xfrm>
        </p:grpSpPr>
        <p:cxnSp>
          <p:nvCxnSpPr>
            <p:cNvPr id="42" name="Connecteur droit 41"/>
            <p:cNvCxnSpPr/>
            <p:nvPr/>
          </p:nvCxnSpPr>
          <p:spPr>
            <a:xfrm flipV="1">
              <a:off x="849854" y="3167821"/>
              <a:ext cx="234875" cy="206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 rot="5400000" flipV="1">
              <a:off x="852727" y="3167821"/>
              <a:ext cx="234875" cy="206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e 43"/>
          <p:cNvGrpSpPr/>
          <p:nvPr>
            <p:custDataLst>
              <p:tags r:id="rId23"/>
            </p:custDataLst>
          </p:nvPr>
        </p:nvGrpSpPr>
        <p:grpSpPr>
          <a:xfrm>
            <a:off x="3257385" y="2930864"/>
            <a:ext cx="234875" cy="234875"/>
            <a:chOff x="849854" y="3153630"/>
            <a:chExt cx="234875" cy="234875"/>
          </a:xfrm>
        </p:grpSpPr>
        <p:cxnSp>
          <p:nvCxnSpPr>
            <p:cNvPr id="45" name="Connecteur droit 44"/>
            <p:cNvCxnSpPr/>
            <p:nvPr/>
          </p:nvCxnSpPr>
          <p:spPr>
            <a:xfrm flipV="1">
              <a:off x="849854" y="3167821"/>
              <a:ext cx="234875" cy="206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/>
            <p:cNvCxnSpPr/>
            <p:nvPr/>
          </p:nvCxnSpPr>
          <p:spPr>
            <a:xfrm rot="5400000" flipV="1">
              <a:off x="852727" y="3167821"/>
              <a:ext cx="234875" cy="206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e 46"/>
          <p:cNvGrpSpPr/>
          <p:nvPr>
            <p:custDataLst>
              <p:tags r:id="rId24"/>
            </p:custDataLst>
          </p:nvPr>
        </p:nvGrpSpPr>
        <p:grpSpPr>
          <a:xfrm>
            <a:off x="2865008" y="2552309"/>
            <a:ext cx="234875" cy="234875"/>
            <a:chOff x="849854" y="3153630"/>
            <a:chExt cx="234875" cy="234875"/>
          </a:xfrm>
        </p:grpSpPr>
        <p:cxnSp>
          <p:nvCxnSpPr>
            <p:cNvPr id="48" name="Connecteur droit 47"/>
            <p:cNvCxnSpPr/>
            <p:nvPr/>
          </p:nvCxnSpPr>
          <p:spPr>
            <a:xfrm flipV="1">
              <a:off x="849854" y="3167821"/>
              <a:ext cx="234875" cy="206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48"/>
            <p:cNvCxnSpPr/>
            <p:nvPr/>
          </p:nvCxnSpPr>
          <p:spPr>
            <a:xfrm rot="5400000" flipV="1">
              <a:off x="852727" y="3167821"/>
              <a:ext cx="234875" cy="206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ZoneTexte 27"/>
          <p:cNvSpPr txBox="1"/>
          <p:nvPr>
            <p:custDataLst>
              <p:tags r:id="rId25"/>
            </p:custDataLst>
          </p:nvPr>
        </p:nvSpPr>
        <p:spPr>
          <a:xfrm>
            <a:off x="5231803" y="2692151"/>
            <a:ext cx="382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>
                <a:solidFill>
                  <a:schemeClr val="accent6">
                    <a:lumMod val="75000"/>
                  </a:schemeClr>
                </a:solidFill>
              </a:rPr>
              <a:t>√</a:t>
            </a:r>
            <a:endParaRPr lang="fr-CH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" name="ZoneTexte 50"/>
          <p:cNvSpPr txBox="1"/>
          <p:nvPr>
            <p:custDataLst>
              <p:tags r:id="rId26"/>
            </p:custDataLst>
          </p:nvPr>
        </p:nvSpPr>
        <p:spPr>
          <a:xfrm>
            <a:off x="5566806" y="3146386"/>
            <a:ext cx="382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>
                <a:solidFill>
                  <a:schemeClr val="accent6">
                    <a:lumMod val="75000"/>
                  </a:schemeClr>
                </a:solidFill>
              </a:rPr>
              <a:t>√</a:t>
            </a:r>
            <a:endParaRPr lang="fr-CH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2" name="ZoneTexte 51"/>
          <p:cNvSpPr txBox="1"/>
          <p:nvPr>
            <p:custDataLst>
              <p:tags r:id="rId27"/>
            </p:custDataLst>
          </p:nvPr>
        </p:nvSpPr>
        <p:spPr>
          <a:xfrm>
            <a:off x="6061964" y="5248988"/>
            <a:ext cx="382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>
                <a:solidFill>
                  <a:schemeClr val="accent6">
                    <a:lumMod val="75000"/>
                  </a:schemeClr>
                </a:solidFill>
              </a:rPr>
              <a:t>√</a:t>
            </a:r>
            <a:endParaRPr lang="fr-CH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3" name="ZoneTexte 52"/>
          <p:cNvSpPr txBox="1"/>
          <p:nvPr>
            <p:custDataLst>
              <p:tags r:id="rId28"/>
            </p:custDataLst>
          </p:nvPr>
        </p:nvSpPr>
        <p:spPr>
          <a:xfrm>
            <a:off x="6660668" y="5701075"/>
            <a:ext cx="382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>
                <a:solidFill>
                  <a:schemeClr val="accent6">
                    <a:lumMod val="75000"/>
                  </a:schemeClr>
                </a:solidFill>
              </a:rPr>
              <a:t>√</a:t>
            </a:r>
            <a:endParaRPr lang="fr-CH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0" name="ZoneTexte 49"/>
          <p:cNvSpPr txBox="1"/>
          <p:nvPr>
            <p:custDataLst>
              <p:tags r:id="rId29"/>
            </p:custDataLst>
          </p:nvPr>
        </p:nvSpPr>
        <p:spPr>
          <a:xfrm>
            <a:off x="7454713" y="3860102"/>
            <a:ext cx="1463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>
                <a:solidFill>
                  <a:srgbClr val="FF0000"/>
                </a:solidFill>
              </a:rPr>
              <a:t>Résultat :</a:t>
            </a:r>
          </a:p>
          <a:p>
            <a:pPr algn="ctr"/>
            <a:endParaRPr lang="fr-CH" dirty="0">
              <a:solidFill>
                <a:srgbClr val="FF0000"/>
              </a:solidFill>
            </a:endParaRPr>
          </a:p>
          <a:p>
            <a:pPr algn="ctr"/>
            <a:r>
              <a:rPr lang="fr-CH" dirty="0" smtClean="0">
                <a:solidFill>
                  <a:srgbClr val="FF0000"/>
                </a:solidFill>
              </a:rPr>
              <a:t> 8 fautes = 4/12 points</a:t>
            </a:r>
          </a:p>
        </p:txBody>
      </p:sp>
      <p:sp>
        <p:nvSpPr>
          <p:cNvPr id="54" name="Ellipse 53"/>
          <p:cNvSpPr/>
          <p:nvPr/>
        </p:nvSpPr>
        <p:spPr>
          <a:xfrm>
            <a:off x="3838349" y="4270786"/>
            <a:ext cx="776680" cy="76110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55" name="Titre 1"/>
          <p:cNvSpPr>
            <a:spLocks noGrp="1"/>
          </p:cNvSpPr>
          <p:nvPr>
            <p:ph type="title"/>
            <p:custDataLst>
              <p:tags r:id="rId30"/>
            </p:custDataLst>
          </p:nvPr>
        </p:nvSpPr>
        <p:spPr>
          <a:xfrm>
            <a:off x="628650" y="258184"/>
            <a:ext cx="7886700" cy="1023883"/>
          </a:xfrm>
        </p:spPr>
        <p:txBody>
          <a:bodyPr>
            <a:normAutofit/>
          </a:bodyPr>
          <a:lstStyle/>
          <a:p>
            <a:r>
              <a:rPr lang="fr-C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Dérapage entre les objectifs et le contrôle</a:t>
            </a:r>
            <a:br>
              <a:rPr lang="fr-CH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Pensées 1"/>
          <p:cNvSpPr/>
          <p:nvPr/>
        </p:nvSpPr>
        <p:spPr>
          <a:xfrm>
            <a:off x="343993" y="2361640"/>
            <a:ext cx="1500150" cy="1061898"/>
          </a:xfrm>
          <a:prstGeom prst="cloudCallout">
            <a:avLst>
              <a:gd name="adj1" fmla="val 114024"/>
              <a:gd name="adj2" fmla="val -185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Point (9;-9)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56864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3/3c/French_road_sign_A4.svg/577px-French_road_sign_A4.svg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285" y="79930"/>
            <a:ext cx="1466065" cy="128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>
            <p:custDataLst>
              <p:tags r:id="rId2"/>
            </p:custDataLst>
          </p:nvPr>
        </p:nvSpPr>
        <p:spPr>
          <a:xfrm>
            <a:off x="1222625" y="1369851"/>
            <a:ext cx="71767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>
                <a:latin typeface="Arial" panose="020B0604020202020204" pitchFamily="34" charset="0"/>
                <a:cs typeface="Arial" panose="020B0604020202020204" pitchFamily="34" charset="0"/>
              </a:rPr>
              <a:t>Exemple </a:t>
            </a:r>
            <a:r>
              <a:rPr lang="fr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 :</a:t>
            </a:r>
          </a:p>
          <a:p>
            <a:endParaRPr lang="fr-CH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CH" sz="2000" b="1" dirty="0" smtClean="0"/>
              <a:t>Objectif indiqué sur le test :</a:t>
            </a:r>
          </a:p>
          <a:p>
            <a:r>
              <a:rPr lang="fr-CH" sz="2000" b="1" dirty="0" smtClean="0"/>
              <a:t>«Compétence visée : La clôture des comptes au 31 décembre»</a:t>
            </a:r>
          </a:p>
          <a:p>
            <a:endParaRPr lang="fr-CH" sz="2000" b="1" dirty="0"/>
          </a:p>
          <a:p>
            <a:r>
              <a:rPr lang="fr-CH" sz="2000" dirty="0" smtClean="0"/>
              <a:t>L’exercice comprenait :</a:t>
            </a:r>
          </a:p>
          <a:p>
            <a:r>
              <a:rPr lang="fr-CH" sz="2000" dirty="0" smtClean="0"/>
              <a:t>12 écritures courantes avant clôture (non datées)</a:t>
            </a:r>
          </a:p>
          <a:p>
            <a:r>
              <a:rPr lang="fr-CH" sz="2000" dirty="0"/>
              <a:t>1</a:t>
            </a:r>
            <a:r>
              <a:rPr lang="fr-CH" sz="2000" dirty="0" smtClean="0"/>
              <a:t> transitoire</a:t>
            </a:r>
          </a:p>
          <a:p>
            <a:r>
              <a:rPr lang="fr-CH" sz="2000" dirty="0" smtClean="0"/>
              <a:t>1 stock de marchandise</a:t>
            </a:r>
          </a:p>
          <a:p>
            <a:r>
              <a:rPr lang="fr-CH" sz="2000" dirty="0" smtClean="0"/>
              <a:t>2 amortissements</a:t>
            </a:r>
          </a:p>
        </p:txBody>
      </p:sp>
      <p:sp>
        <p:nvSpPr>
          <p:cNvPr id="3" name="ZoneTexte 2"/>
          <p:cNvSpPr txBox="1"/>
          <p:nvPr>
            <p:custDataLst>
              <p:tags r:id="rId3"/>
            </p:custDataLst>
          </p:nvPr>
        </p:nvSpPr>
        <p:spPr>
          <a:xfrm>
            <a:off x="744631" y="4627734"/>
            <a:ext cx="765473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>
                <a:solidFill>
                  <a:srgbClr val="FF0000"/>
                </a:solidFill>
              </a:rPr>
              <a:t>L’élève, pensant que les 12 premières écritures concernaient la clôture a inventé des transitoires et des choses bizarres. </a:t>
            </a:r>
          </a:p>
          <a:p>
            <a:r>
              <a:rPr lang="fr-CH" dirty="0" smtClean="0">
                <a:solidFill>
                  <a:srgbClr val="FF0000"/>
                </a:solidFill>
              </a:rPr>
              <a:t>Par contre, les 4 écritures de clôture ainsi que le bouclement étaient parfaitement exacts. </a:t>
            </a:r>
          </a:p>
          <a:p>
            <a:endParaRPr lang="fr-CH" dirty="0" smtClean="0">
              <a:solidFill>
                <a:srgbClr val="FF0000"/>
              </a:solidFill>
            </a:endParaRPr>
          </a:p>
          <a:p>
            <a:r>
              <a:rPr lang="fr-CH" sz="2000" b="1" dirty="0" smtClean="0">
                <a:solidFill>
                  <a:srgbClr val="FF0000"/>
                </a:solidFill>
              </a:rPr>
              <a:t>Résultat :  12 fautes, note 2 / 6</a:t>
            </a:r>
            <a:endParaRPr lang="fr-CH" sz="2000" b="1" dirty="0">
              <a:solidFill>
                <a:srgbClr val="FF0000"/>
              </a:solidFill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28650" y="258184"/>
            <a:ext cx="7886700" cy="1023883"/>
          </a:xfrm>
        </p:spPr>
        <p:txBody>
          <a:bodyPr>
            <a:normAutofit/>
          </a:bodyPr>
          <a:lstStyle/>
          <a:p>
            <a:r>
              <a:rPr lang="fr-C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Dérapage entre les objectifs et le contrôle</a:t>
            </a:r>
            <a:br>
              <a:rPr lang="fr-CH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1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</TotalTime>
  <Words>362</Words>
  <Application>Microsoft Office PowerPoint</Application>
  <PresentationFormat>Affichage à l'écran (4:3)</PresentationFormat>
  <Paragraphs>74</Paragraphs>
  <Slides>11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Thème Office</vt:lpstr>
      <vt:lpstr>Worksheet</vt:lpstr>
      <vt:lpstr>Les items d’évaluation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Dérapage entre les objectifs et le contrôle </vt:lpstr>
      <vt:lpstr>Présentation PowerPoint</vt:lpstr>
      <vt:lpstr>Dérapage entre les objectifs et le contrôle </vt:lpstr>
      <vt:lpstr>Dérapage entre les objectifs et le contrôle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Yvan Péguiron</dc:creator>
  <cp:lastModifiedBy>Yvan Péguiron</cp:lastModifiedBy>
  <cp:revision>29</cp:revision>
  <dcterms:created xsi:type="dcterms:W3CDTF">2014-03-22T00:10:55Z</dcterms:created>
  <dcterms:modified xsi:type="dcterms:W3CDTF">2015-03-24T22:42:20Z</dcterms:modified>
</cp:coreProperties>
</file>