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74" r:id="rId2"/>
    <p:sldId id="275" r:id="rId3"/>
    <p:sldId id="271" r:id="rId4"/>
    <p:sldId id="279" r:id="rId5"/>
    <p:sldId id="262" r:id="rId6"/>
    <p:sldId id="280" r:id="rId7"/>
    <p:sldId id="265" r:id="rId8"/>
    <p:sldId id="287" r:id="rId9"/>
    <p:sldId id="268" r:id="rId10"/>
    <p:sldId id="297" r:id="rId11"/>
    <p:sldId id="282" r:id="rId12"/>
    <p:sldId id="269" r:id="rId13"/>
    <p:sldId id="298" r:id="rId14"/>
    <p:sldId id="256" r:id="rId15"/>
    <p:sldId id="283" r:id="rId16"/>
    <p:sldId id="267" r:id="rId17"/>
    <p:sldId id="284" r:id="rId18"/>
    <p:sldId id="272" r:id="rId19"/>
    <p:sldId id="300" r:id="rId20"/>
    <p:sldId id="278" r:id="rId21"/>
    <p:sldId id="288" r:id="rId22"/>
    <p:sldId id="259" r:id="rId23"/>
    <p:sldId id="261" r:id="rId24"/>
    <p:sldId id="285" r:id="rId25"/>
    <p:sldId id="270" r:id="rId26"/>
    <p:sldId id="294" r:id="rId27"/>
    <p:sldId id="295" r:id="rId28"/>
    <p:sldId id="286" r:id="rId29"/>
    <p:sldId id="257" r:id="rId30"/>
    <p:sldId id="289" r:id="rId31"/>
    <p:sldId id="258" r:id="rId32"/>
    <p:sldId id="302" r:id="rId33"/>
    <p:sldId id="304" r:id="rId34"/>
    <p:sldId id="290" r:id="rId35"/>
    <p:sldId id="273" r:id="rId36"/>
    <p:sldId id="277" r:id="rId37"/>
    <p:sldId id="292" r:id="rId38"/>
    <p:sldId id="263" r:id="rId39"/>
    <p:sldId id="301" r:id="rId40"/>
    <p:sldId id="291" r:id="rId41"/>
    <p:sldId id="276" r:id="rId42"/>
    <p:sldId id="299" r:id="rId43"/>
    <p:sldId id="293" r:id="rId44"/>
    <p:sldId id="306" r:id="rId45"/>
    <p:sldId id="307" r:id="rId46"/>
    <p:sldId id="305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626"/>
    <a:srgbClr val="66403A"/>
    <a:srgbClr val="CC66FF"/>
    <a:srgbClr val="A9471B"/>
    <a:srgbClr val="F0A05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 showGuides="1">
      <p:cViewPr varScale="1">
        <p:scale>
          <a:sx n="73" d="100"/>
          <a:sy n="73" d="100"/>
        </p:scale>
        <p:origin x="60" y="462"/>
      </p:cViewPr>
      <p:guideLst>
        <p:guide orient="horz" pos="220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0100E0-EB4A-415B-9D38-A80A62C575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508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CE04-3D1F-4ED5-9629-9DC0F6639D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3576B-A5FD-4F63-9134-EAE3F77F3B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006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84702-3B57-4B13-939A-EB054A04DC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846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DA99-5F9A-4B53-8971-4BF4185510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354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72439-96DD-4382-BF74-F890D0CFED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15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7AC9-5E94-4278-BD1E-8DEAF727CC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889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C6F4D-71EE-4268-A85C-CF4F6B401B5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197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AB25D-E69F-4A7D-A4A6-FAB3BE27AE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633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1193A-BBAF-4B06-A4B8-94F0573029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607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869D0-4DDC-4814-8AAA-4C17720460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135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2D8E6-FB08-4C4C-85CA-DA92351F04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57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5A3934-3783-4633-9BC8-8BA0AF9E86B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839200" y="6629400"/>
            <a:ext cx="228600" cy="152400"/>
          </a:xfrm>
          <a:prstGeom prst="actionButtonBeginning">
            <a:avLst/>
          </a:prstGeom>
          <a:solidFill>
            <a:srgbClr val="F0A050"/>
          </a:solidFill>
          <a:ln w="9525">
            <a:solidFill>
              <a:srgbClr val="A947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0A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slide" Target="slide37.xml"/><Relationship Id="rId3" Type="http://schemas.openxmlformats.org/officeDocument/2006/relationships/slide" Target="slide2.xml"/><Relationship Id="rId21" Type="http://schemas.openxmlformats.org/officeDocument/2006/relationships/slide" Target="slide46.xml"/><Relationship Id="rId7" Type="http://schemas.openxmlformats.org/officeDocument/2006/relationships/slide" Target="slide11.xml"/><Relationship Id="rId12" Type="http://schemas.openxmlformats.org/officeDocument/2006/relationships/slide" Target="slide24.xml"/><Relationship Id="rId17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4.xml"/><Relationship Id="rId20" Type="http://schemas.openxmlformats.org/officeDocument/2006/relationships/slide" Target="slide44.xml"/><Relationship Id="rId1" Type="http://schemas.openxmlformats.org/officeDocument/2006/relationships/themeOverride" Target="../theme/themeOverride1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0.xml"/><Relationship Id="rId23" Type="http://schemas.openxmlformats.org/officeDocument/2006/relationships/image" Target="../media/image2.png"/><Relationship Id="rId10" Type="http://schemas.openxmlformats.org/officeDocument/2006/relationships/slide" Target="slide17.xml"/><Relationship Id="rId19" Type="http://schemas.openxmlformats.org/officeDocument/2006/relationships/slide" Target="slide42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8.xml"/><Relationship Id="rId2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perso.wanadoo.fr/imagesdeparfums/Coty/AspenM01.ht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hyperlink" Target="http://perso.wanadoo.fr/imagesdeparfums/Ellis_Perry/360_image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perso.wanadoo.fr/imagesdeparfums/Lapidus/TED01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hyperlink" Target="http://perso.wanadoo.fr/imagesdeparfums/Azzaro/Chrome_image01.htm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perso.wanadoo.fr/imagesdeparfums/Ricci_Nina/L_Air_du_Temps04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hyperlink" Target="http://perso.wanadoo.fr/imagesdeparfums/Mont_Blanc/Presence_Femme_image01.htm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perso.wanadoo.fr/imagesdeparfums/Campbell_Naomi/Campbell_image01.htm" TargetMode="External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hyperlink" Target="http://perso.wanadoo.fr/imagesdeparfums/Nikos/Sculpture_image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4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hyperlink" Target="http://perso.wanadoo.fr/imagesdeparfums/Lacroix_Christian/EauFlorale_image01.htm" TargetMode="External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perso.wanadoo.fr/imagesdeparfums/Vanderbilt/Fatale01.ht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7.jpeg"/><Relationship Id="rId7" Type="http://schemas.openxmlformats.org/officeDocument/2006/relationships/hyperlink" Target="http://perso.wanadoo.fr/imagesdeparfums/Vanderbilt/Fatale_image01.htm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0.jpeg"/><Relationship Id="rId4" Type="http://schemas.openxmlformats.org/officeDocument/2006/relationships/hyperlink" Target="http://perso.wanadoo.fr/imagesdeparfums/Ungaro/Senso_image01.htm" TargetMode="External"/><Relationship Id="rId9" Type="http://schemas.openxmlformats.org/officeDocument/2006/relationships/hyperlink" Target="http://perso.wanadoo.fr/imagesdeparfums/Rochas/Rochas_Man_image01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3.jpeg"/><Relationship Id="rId2" Type="http://schemas.openxmlformats.org/officeDocument/2006/relationships/hyperlink" Target="http://perso.wanadoo.fr/imagesdeparfums/Rochas/Alchimie_image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rso.wanadoo.fr/imagesdeparfums/Cacharel/Gloria_image01.htm" TargetMode="External"/><Relationship Id="rId5" Type="http://schemas.openxmlformats.org/officeDocument/2006/relationships/image" Target="../media/image92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perso.wanadoo.fr/imagesdeparfums/Ricci_Nina/L_Air_du_Temps01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hyperlink" Target="http://perso.wanadoo.fr/imagesdeparfums/Arden_Elizabeth/5thAvenue01.htm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perso.wanadoo.fr/imagesdeparfums/Carita/Carita_image01.htm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hyperlink" Target="http://perso.wanadoo.fr/imagesdeparfums/Hermes/24_Faubourg01.htm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hyperlink" Target="http://perso.wanadoo.fr/imagesdeparfums/Dali/RoySoleil_image01.htm" TargetMode="External"/><Relationship Id="rId7" Type="http://schemas.openxmlformats.org/officeDocument/2006/relationships/image" Target="../media/image121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11" Type="http://schemas.openxmlformats.org/officeDocument/2006/relationships/image" Target="../media/image124.jpeg"/><Relationship Id="rId5" Type="http://schemas.openxmlformats.org/officeDocument/2006/relationships/image" Target="../media/image119.jpeg"/><Relationship Id="rId10" Type="http://schemas.openxmlformats.org/officeDocument/2006/relationships/image" Target="../media/image123.jpeg"/><Relationship Id="rId4" Type="http://schemas.openxmlformats.org/officeDocument/2006/relationships/image" Target="../media/image118.jpeg"/><Relationship Id="rId9" Type="http://schemas.openxmlformats.org/officeDocument/2006/relationships/hyperlink" Target="http://perso.wanadoo.fr/imagesdeparfums/Givenchy/Organza_image01.htm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10" Type="http://schemas.openxmlformats.org/officeDocument/2006/relationships/image" Target="../media/image132.jpeg"/><Relationship Id="rId4" Type="http://schemas.openxmlformats.org/officeDocument/2006/relationships/image" Target="../media/image127.jpeg"/><Relationship Id="rId9" Type="http://schemas.openxmlformats.org/officeDocument/2006/relationships/hyperlink" Target="http://perso.wanadoo.fr/imagesdeparfums/Cardin/Enigme_image01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hyperlink" Target="http://perso.wanadoo.fr/imagesdeparfums/Escada/Escada_Sentiment01.htm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.wanadoo.fr/imagesdeparfums/Cardin/Tristan_Yseult_image01.htm" TargetMode="External"/><Relationship Id="rId7" Type="http://schemas.openxmlformats.org/officeDocument/2006/relationships/image" Target="../media/image137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hyperlink" Target="http://perso.wanadoo.fr/imagesdeparfums/Mattiolo/Amore_image01.htm" TargetMode="External"/><Relationship Id="rId4" Type="http://schemas.openxmlformats.org/officeDocument/2006/relationships/image" Target="../media/image1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141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140.jpeg"/><Relationship Id="rId4" Type="http://schemas.openxmlformats.org/officeDocument/2006/relationships/hyperlink" Target="http://perso.wanadoo.fr/imagesdeparfums/Escada/Escada_Sentiment_image01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erso.wanadoo.fr/imagesdeparfums/Mont_Blanc/Presence_Femme01.htm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4.jpeg"/><Relationship Id="rId7" Type="http://schemas.openxmlformats.org/officeDocument/2006/relationships/image" Target="../media/image147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11" Type="http://schemas.openxmlformats.org/officeDocument/2006/relationships/image" Target="../media/image150.jpeg"/><Relationship Id="rId5" Type="http://schemas.openxmlformats.org/officeDocument/2006/relationships/hyperlink" Target="http://perso.wanadoo.fr/imagesdeparfums/Lempicka/Lolita_image01.htm" TargetMode="External"/><Relationship Id="rId10" Type="http://schemas.openxmlformats.org/officeDocument/2006/relationships/hyperlink" Target="http://perso.wanadoo.fr/imagesdeparfums/Van_Cleef_Arpels/Birmane_image01.htm" TargetMode="External"/><Relationship Id="rId4" Type="http://schemas.openxmlformats.org/officeDocument/2006/relationships/image" Target="../media/image145.jpeg"/><Relationship Id="rId9" Type="http://schemas.openxmlformats.org/officeDocument/2006/relationships/image" Target="../media/image1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hyperlink" Target="http://perso.wanadoo.fr/imagesdeparfums/Ashley_Laura/Magic_Garden01.htm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%3cli%3eMod&#232;le%20:%20Dominika%20Szymanska%3c/li%3e%3cli%3ePhotographes%20:%20Warren%20Du%20Preez%20&amp;%20Nick%20Thornton%20Jones%3c/li%3e%3cli%3eAgence%20publicitaire%20:%20Air%3c/li%3e%3cli%3eAnn&#233;e%20:%202002%3c/li%3e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Relationship Id="rId9" Type="http://schemas.openxmlformats.org/officeDocument/2006/relationships/image" Target="../media/image1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hyperlink" Target="http://perso.wanadoo.fr/imagesdeparfums/Vanderbilt/Fatale_image01.htm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erso.wanadoo.fr/imagesdeparfums/Crawford_Cindy/CCrawford_01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hyperlink" Target="http://perso.wanadoo.fr/imagesdeparfums/Crawford_Cindy/Cindy_Crawford_image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rso.wanadoo.fr/imagesdeparfums/Presley_Priscilla/Moments_image01.htm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85900" y="2286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600" b="1">
                <a:latin typeface="Comic Sans MS" panose="030F0702030302020204" pitchFamily="66" charset="0"/>
              </a:rPr>
              <a:t>Publicités de parfums</a:t>
            </a:r>
            <a:endParaRPr lang="fr-FR" altLang="fr-FR" sz="3600" b="1">
              <a:latin typeface="Comic Sans MS" panose="030F0702030302020204" pitchFamily="66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7978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452813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875078" y="1178510"/>
            <a:ext cx="2514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3" action="ppaction://hlinksldjump"/>
              </a:rPr>
              <a:t>Pub orientée flacon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4" action="ppaction://hlinksldjump"/>
              </a:rPr>
              <a:t>Tendance 2004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5" action="ppaction://hlinksldjump"/>
              </a:rPr>
              <a:t>Parfums de stars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6" action="ppaction://hlinksldjump"/>
              </a:rPr>
              <a:t>Les sportifs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7" action="ppaction://hlinksldjump"/>
              </a:rPr>
              <a:t>Pub orientée paysage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8" action="ppaction://hlinksldjump"/>
              </a:rPr>
              <a:t>Slogans h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9" action="ppaction://hlinksldjump"/>
              </a:rPr>
              <a:t>Slogans f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0" action="ppaction://hlinksldjump"/>
              </a:rPr>
              <a:t>Le bleu dans la pub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1" action="ppaction://hlinksldjump"/>
              </a:rPr>
              <a:t>Le rouge dans la pub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2" action="ppaction://hlinksldjump"/>
              </a:rPr>
              <a:t>Air du temps 1984-2004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3" action="ppaction://hlinksldjump"/>
              </a:rPr>
              <a:t>Lacoste 1987-2002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4" action="ppaction://hlinksldjump"/>
              </a:rPr>
              <a:t>Evolution Elizabeth Arden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5" action="ppaction://hlinksldjump"/>
              </a:rPr>
              <a:t>Déclinaisons h-f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6" action="ppaction://hlinksldjump"/>
              </a:rPr>
              <a:t>Flacons originaux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7" action="ppaction://hlinksldjump"/>
              </a:rPr>
              <a:t>Le regard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8" action="ppaction://hlinksldjump"/>
              </a:rPr>
              <a:t>Symétries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 smtClean="0">
                <a:solidFill>
                  <a:srgbClr val="F0A050"/>
                </a:solidFill>
                <a:latin typeface="Comic Sans MS" panose="030F0702030302020204" pitchFamily="66" charset="0"/>
                <a:hlinkClick r:id="rId19" action="ppaction://hlinksldjump"/>
              </a:rPr>
              <a:t>Divers</a:t>
            </a:r>
            <a:endParaRPr lang="fr-CH" altLang="fr-FR" sz="1200" dirty="0" smtClean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 smtClean="0">
                <a:solidFill>
                  <a:srgbClr val="F0A050"/>
                </a:solidFill>
                <a:latin typeface="Comic Sans MS" panose="030F0702030302020204" pitchFamily="66" charset="0"/>
                <a:hlinkClick r:id="rId20" action="ppaction://hlinksldjump"/>
              </a:rPr>
              <a:t>Evolution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21" action="ppaction://hlinksldjump"/>
              </a:rPr>
              <a:t>Fin</a:t>
            </a:r>
            <a:endParaRPr lang="fr-FR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43" name="Picture 15" descr="http://perso.wanadoo.fr/imagesdeparfums/Lagerfeld_Karl/KL_02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4051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81000" y="5867400"/>
            <a:ext cx="4495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85800" y="6096000"/>
            <a:ext cx="502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Images tirées du site :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85800" y="6477000"/>
            <a:ext cx="419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800"/>
              <a:t>http://perso.wanadoo.fr/imagesdeparfums/indexfr.htm?http://perso.wanadoo.fr/imagesdeparfums</a:t>
            </a:r>
          </a:p>
        </p:txBody>
      </p:sp>
      <p:pic>
        <p:nvPicPr>
          <p:cNvPr id="22541" name="Picture 13" descr="Images de Parfums - Collection de publicités de parfums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61075"/>
            <a:ext cx="22860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553200" y="6643688"/>
            <a:ext cx="2209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800">
                <a:solidFill>
                  <a:schemeClr val="bg2"/>
                </a:solidFill>
              </a:rPr>
              <a:t>Compilation : Y. Péguiron – HEP-VD 2005</a:t>
            </a:r>
            <a:endParaRPr lang="fr-FR" altLang="fr-FR" sz="80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perso.wanadoo.fr/imagesdeparfums/Faberge/TN_Brut_2003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125663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172200" y="47402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Fabergé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46091" name="Picture 11" descr="http://perso.wanadoo.fr/imagesdeparfums/Gaultier/TN_LeMale01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752600"/>
            <a:ext cx="2239963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http://perso.wanadoo.fr/imagesdeparfums/Tabarly_Eric/TN_Pen_Duick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98913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762000" y="47402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Eric Tabarly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429000" y="47402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Gaultier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Les paysages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0725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2578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Coty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8" name="Picture 28" descr="http://perso.wanadoo.fr/imagesdeparfums/Ellis_Perry/TN_360degree_9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219392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Harley-Davidson 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5364" name="Picture 4" descr="http://perso.wanadoo.fr/imagesdeparfums/Harley_Davidson/TN_HotRoad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16058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perso.wanadoo.fr/imagesdeparfums/Rocher_Yves/TN_Neonatura_2004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429000"/>
            <a:ext cx="21844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http://perso.wanadoo.fr/imagesdeparfums/Rabanne_Paco/TN_PRabanne_Tenere_1988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210343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3622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Paco Rabanne, Ténéré 1988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909888" y="4533900"/>
            <a:ext cx="39195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5375" name="Picture 15" descr="http://perso.wanadoo.fr/imagesdeparfums/Nautica/TN_Nautica3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1590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858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Yves Rocher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72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Nautica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5380" name="Picture 20" descr="http://perso.wanadoo.fr/imagesdeparfums/Lacoste/TN_Lacoste_La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21367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4958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Lacoste, Land 1991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5382" name="Picture 22" descr="http://perso.wanadoo.fr/imagesdeparfums/Aramis/TN_Devin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16058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52400" y="762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Devin 1980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4384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Stetson 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7056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Perry Ellis 1993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553200" y="4419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Yves Rocher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5390" name="Picture 30" descr="http://perso.wanadoo.fr/imagesdeparfums/Stetson/TN_StetsonCountry_98.jpg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429000"/>
            <a:ext cx="200025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181600" y="2667000"/>
            <a:ext cx="365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L'homme à l'état pur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47109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" name="Picture 36" descr="http://perso.wanadoo.fr/imagesdeparfums/Bogner/TN_Wood_2002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297113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perso.wanadoo.fr/imagesdeparfums/Loreste/TN_Loreste_2001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5146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perso.wanadoo.fr/imagesdeparfums/Adidas/TN_AdrenalineMen_2004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3238"/>
            <a:ext cx="2286000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perso.wanadoo.fr/imagesdeparfums/Aramis/TN_AramisLife2003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21773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perso.wanadoo.fr/imagesdeparfums/Aramis/TN_Aramis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2860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382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Loreste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5532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Adidas Adrenaline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5532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7338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 life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8382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Bogner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784600" y="6135688"/>
            <a:ext cx="1981200" cy="685800"/>
          </a:xfrm>
          <a:prstGeom prst="wedgeRoundRectCallout">
            <a:avLst>
              <a:gd name="adj1" fmla="val 22917"/>
              <a:gd name="adj2" fmla="val -15949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Life </a:t>
            </a:r>
          </a:p>
          <a:p>
            <a:pPr algn="ctr"/>
            <a:r>
              <a:rPr lang="fr-CH" altLang="fr-FR" sz="1800"/>
              <a:t>It's a great game</a:t>
            </a:r>
            <a:endParaRPr lang="fr-FR" altLang="fr-FR" sz="1800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6608763" y="6135688"/>
            <a:ext cx="2057400" cy="685800"/>
          </a:xfrm>
          <a:prstGeom prst="wedgeRoundRectCallout">
            <a:avLst>
              <a:gd name="adj1" fmla="val 13505"/>
              <a:gd name="adj2" fmla="val -11689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L'art de séduire le cœur d'une femme</a:t>
            </a:r>
            <a:endParaRPr lang="fr-FR" altLang="fr-FR" sz="1800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6553200" y="152400"/>
            <a:ext cx="2057400" cy="381000"/>
          </a:xfrm>
          <a:prstGeom prst="wedgeRoundRectCallout">
            <a:avLst>
              <a:gd name="adj1" fmla="val -2005"/>
              <a:gd name="adj2" fmla="val 69625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Déclenche la</a:t>
            </a:r>
            <a:endParaRPr lang="fr-FR" altLang="fr-FR" sz="1800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914400" y="6426200"/>
            <a:ext cx="1981200" cy="388938"/>
          </a:xfrm>
          <a:prstGeom prst="wedgeRoundRectCallout">
            <a:avLst>
              <a:gd name="adj1" fmla="val 26282"/>
              <a:gd name="adj2" fmla="val -28795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Sensuel power</a:t>
            </a:r>
            <a:endParaRPr lang="fr-FR" altLang="fr-FR" sz="1800"/>
          </a:p>
        </p:txBody>
      </p:sp>
      <p:pic>
        <p:nvPicPr>
          <p:cNvPr id="2074" name="Picture 26" descr="http://perso.wanadoo.fr/imagesdeparfums/Azzaro/TN_Chrome01_200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3238"/>
            <a:ext cx="2236788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7338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Azzaro Chrome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3810000" y="152400"/>
            <a:ext cx="1981200" cy="685800"/>
          </a:xfrm>
          <a:prstGeom prst="wedgeRoundRectCallout">
            <a:avLst>
              <a:gd name="adj1" fmla="val 36380"/>
              <a:gd name="adj2" fmla="val 23865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Tant qu'il y aura des hommes</a:t>
            </a:r>
            <a:endParaRPr lang="fr-FR" altLang="fr-FR" sz="180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296863" y="5970588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609600" y="153988"/>
            <a:ext cx="2362200" cy="762000"/>
          </a:xfrm>
          <a:prstGeom prst="wedgeRoundRectCallout">
            <a:avLst>
              <a:gd name="adj1" fmla="val 26745"/>
              <a:gd name="adj2" fmla="val 18354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C'est un autre monde pour tous les hommes</a:t>
            </a: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 autoUpdateAnimBg="0"/>
      <p:bldP spid="2070" grpId="0" animBg="1" autoUpdateAnimBg="0"/>
      <p:bldP spid="2071" grpId="0" animBg="1" autoUpdateAnimBg="0"/>
      <p:bldP spid="2072" grpId="0" animBg="1" autoUpdateAnimBg="0"/>
      <p:bldP spid="2076" grpId="0" animBg="1" autoUpdateAnimBg="0"/>
      <p:bldP spid="208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Paix sur le monde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1748" name="Picture 4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perso.wanadoo.fr/imagesdeparfums/Aigner/TN_Aigner_Homme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581400"/>
            <a:ext cx="219075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906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Anaïs Anaïs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242050" y="2111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Hermès, 24 Faubourg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172200" y="65833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Nina Ricci, Air du temps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052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Mont Blanc, Présence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Etienne Aigner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541338" y="6448425"/>
            <a:ext cx="2590800" cy="381000"/>
          </a:xfrm>
          <a:prstGeom prst="wedgeRoundRectCallout">
            <a:avLst>
              <a:gd name="adj1" fmla="val -18565"/>
              <a:gd name="adj2" fmla="val -1958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The classic of the future</a:t>
            </a:r>
            <a:endParaRPr lang="fr-FR" altLang="fr-FR" sz="1800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7338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Naomi Campbell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6863" y="5970588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3331" name="Picture 19" descr="http://perso.wanadoo.fr/imagesdeparfums/Cacharel/TN_cacharel2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3238"/>
            <a:ext cx="2217738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635000" y="79375"/>
            <a:ext cx="2514600" cy="762000"/>
          </a:xfrm>
          <a:prstGeom prst="wedgeRoundRectCallout">
            <a:avLst>
              <a:gd name="adj1" fmla="val 17676"/>
              <a:gd name="adj2" fmla="val 15375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Un jour la tendresse s'étendra sur le monde</a:t>
            </a:r>
            <a:endParaRPr lang="fr-FR" altLang="fr-FR" sz="1800"/>
          </a:p>
        </p:txBody>
      </p:sp>
      <p:pic>
        <p:nvPicPr>
          <p:cNvPr id="13334" name="Picture 22" descr="http://perso.wanadoo.fr/imagesdeparfums/Campbell_Naomi/TN_NCampbe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503238"/>
            <a:ext cx="2114550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511550" y="42863"/>
            <a:ext cx="2219325" cy="457200"/>
          </a:xfrm>
          <a:prstGeom prst="wedgeRoundRectCallout">
            <a:avLst>
              <a:gd name="adj1" fmla="val -41773"/>
              <a:gd name="adj2" fmla="val 18055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Follow your instinct</a:t>
            </a:r>
            <a:endParaRPr lang="fr-FR" altLang="fr-FR" sz="1800"/>
          </a:p>
        </p:txBody>
      </p:sp>
      <p:pic>
        <p:nvPicPr>
          <p:cNvPr id="13336" name="Picture 24" descr="http://perso.wanadoo.fr/imagesdeparfums/Hermes/TN_24Faubourg00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3238"/>
            <a:ext cx="2160588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6243638" y="33338"/>
            <a:ext cx="2590800" cy="685800"/>
          </a:xfrm>
          <a:prstGeom prst="wedgeRoundRectCallout">
            <a:avLst>
              <a:gd name="adj1" fmla="val -8944"/>
              <a:gd name="adj2" fmla="val 10902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La lumière que chaque femme porte en elle</a:t>
            </a:r>
            <a:endParaRPr lang="fr-FR" altLang="fr-FR" sz="1800"/>
          </a:p>
        </p:txBody>
      </p:sp>
      <p:pic>
        <p:nvPicPr>
          <p:cNvPr id="13338" name="Picture 26" descr="http://perso.wanadoo.fr/imagesdeparfums/Mont_Blanc/TN_Presencefemme_200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581400"/>
            <a:ext cx="209232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3543300" y="6402388"/>
            <a:ext cx="2163763" cy="400050"/>
          </a:xfrm>
          <a:prstGeom prst="wedgeRoundRectCallout">
            <a:avLst>
              <a:gd name="adj1" fmla="val 15884"/>
              <a:gd name="adj2" fmla="val -15396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Est-ce bien toi ?</a:t>
            </a:r>
            <a:endParaRPr lang="fr-FR" altLang="fr-FR" sz="1800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3073400" y="4533900"/>
            <a:ext cx="3592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3342" name="Picture 30" descr="http://perso.wanadoo.fr/imagesdeparfums/Ricci_Nina/TN_AirduTemps_2004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1494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240463" y="6113463"/>
            <a:ext cx="2514600" cy="685800"/>
          </a:xfrm>
          <a:prstGeom prst="wedgeRoundRectCallout">
            <a:avLst>
              <a:gd name="adj1" fmla="val 21843"/>
              <a:gd name="adj2" fmla="val -10625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L'air du temps se porte comme un espoir</a:t>
            </a: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 autoUpdateAnimBg="0"/>
      <p:bldP spid="13332" grpId="0" animBg="1" autoUpdateAnimBg="0"/>
      <p:bldP spid="13323" grpId="0" animBg="1" autoUpdateAnimBg="0"/>
      <p:bldP spid="13325" grpId="0" animBg="1" autoUpdateAnimBg="0"/>
      <p:bldP spid="13329" grpId="0" animBg="1" autoUpdateAnimBg="0"/>
      <p:bldP spid="1332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181600" y="3276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 bleu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2774" name="Picture 6" descr="http://perso.wanadoo.fr/imagesdeparfums/Venice_Beach/Venice_Beach_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09888" y="4533900"/>
            <a:ext cx="39195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8436" name="Picture 4" descr="http://perso.wanadoo.fr/imagesdeparfums/Nikos/TN_Nikos_Sculpture_199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1633538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11538" y="13652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Nikos, Sculpture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3213" y="5970588"/>
            <a:ext cx="424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8440" name="Picture 8" descr="http://perso.wanadoo.fr/imagesdeparfums/Mugler_Thierry/TN_angel1997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704975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391400" y="152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Muglet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468938" y="136525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 Loulou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52400" y="152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Morandière ?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8446" name="Picture 14" descr="http://perso.wanadoo.fr/imagesdeparfums/Morandiere/TN_BleudeChine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73075"/>
            <a:ext cx="1725612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://perso.wanadoo.fr/imagesdeparfums/Maxims/TN_maximsorphee_2001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436938"/>
            <a:ext cx="1706562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http://perso.wanadoo.fr/imagesdeparfums/Lalique/TN_Nilang_95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1716088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887538" y="136525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Lalique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8456" name="Picture 24" descr="http://perso.wanadoo.fr/imagesdeparfums/Lanvin/TN_Oxygene200002.JP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1689100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9" name="Picture 27" descr="http://perso.wanadoo.fr/imagesdeparfums/Cacharel/TN_Louloublue_1996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1744663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1" name="Picture 29" descr="http://perso.wanadoo.fr/imagesdeparfums/Chopard/TN_chopard.JPG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677988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906588" y="58674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Chopard, Wish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8464" name="Picture 32" descr="http://perso.wanadoo.fr/imagesdeparfums/Dunhill/TN_Desireblue_2002.JPG">
            <a:hlinkClick r:id="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444875"/>
            <a:ext cx="1716088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7543800" y="58674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Dunhill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3810000" y="58674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Lanvin, Oxygène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638800" y="57912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Verino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06388" y="58674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Maxim's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8470" name="Picture 38" descr="http://perso.wanadoo.fr/imagesdeparfums/Verino_Roberto/TN_EaudeVerino_2001.jpg">
            <a:hlinkClick r:id="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1676400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181600" y="3276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 rouge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49158" name="Picture 6" descr="http://perso.wanadoo.fr/imagesdeparfums/Dior/HypnoticPoison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2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2578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Flacons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23559" name="Picture 7" descr="http://perso.wanadoo.fr/imagesdeparfums/Patou_Jean/J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5867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6630" name="Picture 6" descr="http://perso.wanadoo.fr/imagesdeparfums/Arden_Elizabeth/TN_Ardenbeauty2_2002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14725"/>
            <a:ext cx="1762125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erso.wanadoo.fr/imagesdeparfums/Armani/TN_EArmani_Night_2003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505200"/>
            <a:ext cx="1800225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733800" y="58674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Armani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52400" y="3048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Azzaro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981200" y="586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Cartier, </a:t>
            </a:r>
            <a:br>
              <a:rPr lang="fr-CH" altLang="fr-FR" sz="1200">
                <a:latin typeface="Comic Sans MS" panose="030F0702030302020204" pitchFamily="66" charset="0"/>
              </a:rPr>
            </a:br>
            <a:r>
              <a:rPr lang="fr-CH" altLang="fr-FR" sz="1200">
                <a:latin typeface="Comic Sans MS" panose="030F0702030302020204" pitchFamily="66" charset="0"/>
              </a:rPr>
              <a:t>déclaration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562600" y="586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Cartier, baiser du</a:t>
            </a:r>
            <a:br>
              <a:rPr lang="fr-CH" altLang="fr-FR" sz="1200">
                <a:latin typeface="Comic Sans MS" panose="030F0702030302020204" pitchFamily="66" charset="0"/>
              </a:rPr>
            </a:br>
            <a:r>
              <a:rPr lang="fr-CH" altLang="fr-FR" sz="1200">
                <a:latin typeface="Comic Sans MS" panose="030F0702030302020204" pitchFamily="66" charset="0"/>
              </a:rPr>
              <a:t>dragon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391400" y="5867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Clarins 2004</a:t>
            </a:r>
            <a:r>
              <a:rPr lang="fr-FR" altLang="fr-FR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642" name="Picture 18" descr="http://perso.wanadoo.fr/imagesdeparfums/Azzaro/TN_Ohlala94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9600"/>
            <a:ext cx="1714500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6" name="Picture 22" descr="http://perso.wanadoo.fr/imagesdeparfums/Cartier/TN_Declaration_2003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4725"/>
            <a:ext cx="1716088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8" name="Picture 24" descr="http://perso.wanadoo.fr/imagesdeparfums/Cartier/TN_Baiser_2004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660525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755900" y="5970588"/>
            <a:ext cx="424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26651" name="Picture 27" descr="http://perso.wanadoo.fr/imagesdeparfums/Clarins/TN_EauDynamisante_2004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505200"/>
            <a:ext cx="1698625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http://perso.wanadoo.fr/imagesdeparfums/Ferragamo/TN_ParfumSubtil.jp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609600"/>
            <a:ext cx="1752600" cy="2392363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752600" y="304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Beverly Hills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5715000" y="3048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Ferragamo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6661" name="Picture 37" descr="http://perso.wanadoo.fr/imagesdeparfums/Giorgio_Berverly_Hills/TN_R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1733550" cy="2382838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2" name="Picture 38" descr="http://perso.wanadoo.fr/imagesdeparfums/Gucci/TN_Rush00.JPG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09600"/>
            <a:ext cx="1662112" cy="2392363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7315200" y="304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Gucci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3810000" y="304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Lacroix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6665" name="Picture 41" descr="http://perso.wanadoo.fr/imagesdeparfums/Lacroix_Christian/TN_EauFlorale200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609600"/>
            <a:ext cx="1747838" cy="2392363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 regard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6871" name="Picture 7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1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9530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perso.wanadoo.fr/imagesdeparfums/Armani/TN_Sensi_2003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2240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Azzaro Visit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27" name="Picture 7" descr="http://perso.wanadoo.fr/imagesdeparfums/Azzaro/TN_VizitF_2004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17843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246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Armani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30" name="Picture 10" descr="http://perso.wanadoo.fr/imagesdeparfums/Ungaro/TN_Sens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57200"/>
            <a:ext cx="1982787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29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Ungaro 1989  (N. Kinski)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33" name="Picture 13" descr="http://perso.wanadoo.fr/imagesdeparfums/Wang_Vera/TN_VeraWang_2002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0669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38200" y="64008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Wang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36" name="Picture 16" descr="http://perso.wanadoo.fr/imagesdeparfums/Vanderbilt/TN_Fatale_200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19827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324600" y="1524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Vanderbilt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39" name="Picture 19" descr="http://perso.wanadoo.fr/imagesdeparfums/Rochas/TN_RochasMan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3505200"/>
            <a:ext cx="2058987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429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Rochas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722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29000" y="5791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Rochas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5800" y="359568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Lagerfeld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419475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7185" name="Picture 17" descr="http://perso.wanadoo.fr/imagesdeparfums/Rochas/TN_Alchimie9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95600"/>
            <a:ext cx="219392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perso.wanadoo.fr/imagesdeparfums/Verino_Roberto/TN_EaudeVerino_2001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1336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perso.wanadoo.fr/imagesdeparfums/Lagerfeld_Karl/TN_K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1494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perso.wanadoo.fr/imagesdeparfums/Cacharel/TN_Gloria_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11455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172200" y="3124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Verino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2578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Air du temps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0292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1983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33800" name="Picture 8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5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1984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96863" y="5970588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6389" name="Picture 5" descr="http://perso.wanadoo.fr/imagesdeparfums/Ricci_Nina/TN_NRicci_L_Air_du_Temps_1984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21773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ttp://perso.wanadoo.fr/imagesdeparfums/Ricci_Nina/TN_NRicci_L_Air_du_Temps_1994_01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0574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505200" y="1371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073400" y="4533900"/>
            <a:ext cx="3592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6395" name="Picture 11" descr="http://perso.wanadoo.fr/imagesdeparfums/Ricci_Nina/TN_AirduTemps_2004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1494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248400" y="1371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505200" y="54864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600">
                <a:latin typeface="Comic Sans MS" panose="030F0702030302020204" pitchFamily="66" charset="0"/>
              </a:rPr>
              <a:t>NINA RICCI</a:t>
            </a:r>
            <a:endParaRPr lang="fr-FR" altLang="fr-FR" sz="1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257800" y="30781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Lacoste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1054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43013" name="Picture 5" descr="http://perso.wanadoo.fr/imagesdeparfums/Lacoste/PourHomme_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perso.wanadoo.fr/imagesdeparfums/Lacoste/TN_Lacoste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07962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1987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429000" y="1295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096000" y="838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44043" name="Picture 11" descr="http://perso.wanadoo.fr/imagesdeparfums/Lacoste/TN_LacostepourHomme00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600200"/>
            <a:ext cx="21717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http://perso.wanadoo.fr/imagesdeparfums/Lacoste/TN_Lacoste_2002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1367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505200" y="54864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600">
                <a:latin typeface="Comic Sans MS" panose="030F0702030302020204" pitchFamily="66" charset="0"/>
              </a:rPr>
              <a:t>Lacoste</a:t>
            </a:r>
            <a:endParaRPr lang="fr-FR" altLang="fr-FR" sz="1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1054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5th avenue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4821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perso.wanadoo.fr/imagesdeparfums/Arden_Elizabeth/TN_5th_Avenue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0716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perso.wanadoo.fr/imagesdeparfums/Arden_Elizabeth/TN_5thAvenue1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21145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perso.wanadoo.fr/imagesdeparfums/Arden_Elizabeth/TN_5thAvenue3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perso.wanadoo.fr/imagesdeparfums/Arden_Elizabeth/TN_5avenue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20589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" y="106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Arden, 5th avenue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724400" y="1676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Arden, 5th avenue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858000" y="2743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Arden, 5th avenue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362200" y="762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Arden, 5th avenue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1138" y="698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Biagiotti, Laura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12" name="Picture 4" descr="http://perso.wanadoo.fr/imagesdeparfums/Biagiotti_Laura/TN_Laura02_96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70088" cy="28495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perso.wanadoo.fr/imagesdeparfums/Bulgari/TN_EauparfumeeExtreme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81000"/>
            <a:ext cx="2082800" cy="2851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20938" y="698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Bulgari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19" name="Picture 11" descr="http://perso.wanadoo.fr/imagesdeparfums/Cacharel/TN_Cacharelpourlhomme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565525"/>
            <a:ext cx="2058987" cy="2879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630738" y="698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Chanel, No 5 1986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527550" y="65230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 1993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37978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7424" name="Picture 16" descr="http://perso.wanadoo.fr/imagesdeparfums/Carita/TN_Carita_9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9650"/>
            <a:ext cx="1973263" cy="29035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60350" y="65230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Carita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27" name="Picture 19" descr="http://perso.wanadoo.fr/imagesdeparfums/Caron/TN_Nocturnes_83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49650"/>
            <a:ext cx="2065338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470150" y="65230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Caron 1986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30" name="Picture 22" descr="http://perso.wanadoo.fr/imagesdeparfums/Cerruti/TN_Cerruti1881hom92.JP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21494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840538" y="698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Cerruti 1992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33" name="Picture 25" descr="http://perso.wanadoo.fr/imagesdeparfums/Chanel/TN_Chanel5_86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81000"/>
            <a:ext cx="2106612" cy="2862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5" name="Picture 27" descr="http://perso.wanadoo.fr/imagesdeparfums/Chloe/TN_Chloe83.JPG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81400"/>
            <a:ext cx="2149475" cy="2863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813550" y="65230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Chloé 1983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257800" y="3078163"/>
            <a:ext cx="365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Déclinaisons</a:t>
            </a:r>
          </a:p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H-F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7892" name="Picture 4" descr="http://perso.wanadoo.fr/imagesdeparfums/Versace/JeansCouture_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054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perso.wanadoo.fr/imagesdeparfums/Aramis/TN_New_West_for_her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perso.wanadoo.fr/imagesdeparfums/Aramis/TN_NewWest_90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57200"/>
            <a:ext cx="2055812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perso.wanadoo.fr/imagesdeparfums/Aramis/TN_Tuscanyfemme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perso.wanadoo.fr/imagesdeparfums/Aramis/TN_TuscanyUomo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20923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715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 1993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3716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 1992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http://perso.wanadoo.fr/imagesdeparfums/Azzaro/Visit_1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57200"/>
            <a:ext cx="2055812" cy="28194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http://perso.wanadoo.fr/imagesdeparfums/Azzaro/TN_VizitF_2004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055813" cy="28194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2954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Azzaro, visit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3084513" y="5970588"/>
            <a:ext cx="3592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51215" name="Picture 15" descr="http://perso.wanadoo.fr/imagesdeparfums/Lancome/TN_Miracle_2001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082800" cy="28194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7" name="Picture 17" descr="http://perso.wanadoo.fr/imagesdeparfums/Lancome/TN_MiracleH2001_02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2071688" cy="28194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715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Lancôme, miracle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http://perso.wanadoo.fr/imagesdeparfums/BHPC/TN_BHPC_2003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2136775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600200" y="1143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Beverly hills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4279" name="Picture 7" descr="http://perso.wanadoo.fr/imagesdeparfums/Claiborne_Liz/TN_Spark_2003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103438" cy="2925763"/>
          </a:xfrm>
          <a:prstGeom prst="rect">
            <a:avLst/>
          </a:prstGeom>
          <a:noFill/>
          <a:ln w="9525">
            <a:solidFill>
              <a:srgbClr val="6640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257800" y="2819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Claiborne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084513" y="5970588"/>
            <a:ext cx="3592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Packaging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8917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8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perso.wanadoo.fr/imagesdeparfums/Dali/TN_Daliflor2001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9812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http://perso.wanadoo.fr/imagesdeparfums/Dali/TN_RoySolei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19494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http://perso.wanadoo.fr/imagesdeparfums/Balenciaga/TN_Talisman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21336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http://perso.wanadoo.fr/imagesdeparfums/Blumarine/TN_Vintage_2002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19812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http://perso.wanadoo.fr/imagesdeparfums/Van_Cleef_Arpels/TN_Murmure_2002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125663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http://perso.wanadoo.fr/imagesdeparfums/Ungaro/TN_Diva1.JP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9050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http://perso.wanadoo.fr/imagesdeparfums/Givenchy/TN_Organza199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9939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7" name="Picture 21" descr="http://perso.wanadoo.fr/imagesdeparfums/Kenzo/TN_KenzoFlower00.JPG">
            <a:hlinkClick r:id="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93833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048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Dali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23622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Givenchy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4958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Balenciaga 1994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781800" y="152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Ungaro 1989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495800" y="64770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Van Cleef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81000" y="64770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Dali 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2514600" y="64770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Givenchy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858000" y="6477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Kenzo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495800" y="64770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Iceberg ? 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Grés 1994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05" name="Picture 5" descr="http://perso.wanadoo.fr/imagesdeparfums/Montana/TN_MontanaHom_2001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581400"/>
            <a:ext cx="18637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http://perso.wanadoo.fr/imagesdeparfums/Iceberg/TN_Iceberg_Parfum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19939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http://perso.wanadoo.fr/imagesdeparfums/Gres/TN_Cabochard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9939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81000" y="64770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Ghost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14600" y="64770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Montana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705600" y="6477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Cardin 1992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18" name="Picture 18" descr="http://perso.wanadoo.fr/imagesdeparfums/Ghost/TN_SummerMoon_2003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1973263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3622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Lalique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21" name="Picture 21" descr="http://perso.wanadoo.fr/imagesdeparfums/Cartier/TN_Panthere89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19272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495800" y="1524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Cartier 1989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24" name="Picture 24" descr="http://perso.wanadoo.fr/imagesdeparfums/Bulgari/TN_Omniaflacon_2003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6629400" y="152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Bulgari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26" name="Picture 26" descr="http://perso.wanadoo.fr/imagesdeparfums/Lalique/TN_Lalique2.JP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9272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Picture 27" descr="http://perso.wanadoo.fr/imagesdeparfums/Cardin/TN_Enigme9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0574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8768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Symétrie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40965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rso.wanadoo.fr/imagesdeparfums/Acqua_di_Parma/TN_AcquaDiParma_03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0828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Acqua di Parma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37978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9223" name="Picture 7" descr="http://perso.wanadoo.fr/imagesdeparfums/Cardin/TN_Tristan_Yse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572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3622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Pierre Cardin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452813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9227" name="Picture 11" descr="http://perso.wanadoo.fr/imagesdeparfums/Mattiolo/TN_Thats_amor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9812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58000" y="63246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Mattiolo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9232" name="Picture 16" descr="http://perso.wanadoo.fr/imagesdeparfums/Dior/TN_TendrePoison94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19494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800600" y="63246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Dior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http://perso.wanadoo.fr/imagesdeparfums/Aramis/TN_Tuscany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2036763" cy="289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98450" y="5970588"/>
            <a:ext cx="424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50183" name="Picture 7" descr="http://perso.wanadoo.fr/imagesdeparfums/Armani/TN_acquadigio15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2284413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362200" y="1524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Tuscany 1991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4290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Escada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172200" y="64008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144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 2005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819400" y="6096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Tuscany 1991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8006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Armani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0191" name="Picture 15" descr="http://perso.wanadoo.fr/imagesdeparfums/Escada/TN_SentimentHF_2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581400"/>
            <a:ext cx="2149475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2" name="Picture 16" descr="http://perso.wanadoo.fr/imagesdeparfums/Aramis/TN_Aramis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1962150" cy="2790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4" name="Picture 18" descr="http://perso.wanadoo.fr/imagesdeparfums/Cacharel/TN_AmorAmor03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071688" cy="2790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Tendance 2004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27659" name="Picture 11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3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 dirty="0">
                <a:latin typeface="Comic Sans MS" panose="030F0702030302020204" pitchFamily="66" charset="0"/>
              </a:rPr>
              <a:t>Exotique</a:t>
            </a:r>
            <a:endParaRPr lang="fr-FR" alt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9940" name="Picture 4" descr="http://perso.wanadoo.fr/imagesdeparfums/Lempicka/LolitaLempicka1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Jean-Louis Scherrer 1994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80" name="Picture 4" descr="http://perso.wanadoo.fr/imagesdeparfums/Scherrer/TN_Nuits_Indiennes94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971675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perso.wanadoo.fr/imagesdeparfums/Saint_Laurent_Yves/TN_OpiumF95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2003425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362200" y="152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85" name="Picture 9" descr="http://perso.wanadoo.fr/imagesdeparfums/Renta_Oscar/TN_Volupte_93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1960563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572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De la Renta 1993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88" name="Picture 12" descr="http://perso.wanadoo.fr/imagesdeparfums/Lempicka/TN_Lolita9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027238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04800" y="64008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Lempicka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91" name="Picture 15" descr="http://perso.wanadoo.fr/imagesdeparfums/Givenchy/TN_GivenchyYsatis88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960563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724400" y="64008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Gienchy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94" name="Picture 18" descr="http://perso.wanadoo.fr/imagesdeparfums/Etro/TN_Musk_2004.jp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2092325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858000" y="64008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Etro, Musk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97" name="Picture 21" descr="http://perso.wanadoo.fr/imagesdeparfums/Chopard/TN_Casmir_9899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2014538" cy="2817813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2438400" y="64008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Chppard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600" name="Picture 24" descr="http://perso.wanadoo.fr/imagesdeparfums/Van_Cleef_Arpels/TN_Birmane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2092325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781800" y="1524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Van Cleef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Divers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48132" name="Picture 4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4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37343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41993" name="Picture 9" descr="http://perso.wanadoo.fr/imagesdeparfums/Dali/TN_Dalissime_2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2125663" cy="2925763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592388" y="616585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41996" name="Picture 12" descr="http://perso.wanadoo.fr/imagesdeparfums/Gaultier/TN_JPGete2005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103438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600200" y="40386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Gaultier 2005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410200" y="6096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Dali 2003</a:t>
            </a:r>
            <a:r>
              <a:rPr lang="fr-FR" altLang="fr-FR" sz="1200" b="1">
                <a:latin typeface="Arial" panose="020B0604020202020204" pitchFamily="34" charset="0"/>
                <a:cs typeface="Arial" panose="020B0604020202020204" pitchFamily="34" charset="0"/>
                <a:hlinkClick r:id=""/>
                <a:hlinkMouseOver r:id="rId4"/>
              </a:rPr>
              <a:t> </a:t>
            </a:r>
            <a:endParaRPr lang="fr-FR" altLang="fr-FR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413125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04800" y="6400800"/>
            <a:ext cx="2057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800">
                <a:solidFill>
                  <a:srgbClr val="B2B2B2"/>
                </a:solidFill>
              </a:rPr>
              <a:t>Montage : Yvan Péguiron – Hep-Lausanne</a:t>
            </a:r>
            <a:endParaRPr lang="fr-FR" altLang="fr-FR" sz="80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ub Parfum Shalim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1" y="817725"/>
            <a:ext cx="1882193" cy="24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pmcdn.priceminister.com/photo/publicite-papier-parfum-coco-mademoiselle-de-chanel-de-2011-923507245_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15" y="838170"/>
            <a:ext cx="2471148" cy="24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www.bonjourdefrance.es/blog/ejercicios-de-frances/wp-content/uploads/2013/01/di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29" y="864311"/>
            <a:ext cx="1904683" cy="24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http://www.enmodefashion.com/images/2012/10/jean-paul-gaultier-classique-x-collectio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67" y="867066"/>
            <a:ext cx="1846029" cy="24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BELLE PUBLICITE POUR LE PARFUM DE DI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2" y="4281754"/>
            <a:ext cx="1850233" cy="20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http://parfumdetokyo.files.wordpress.com/2011/10/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32" y="3799970"/>
            <a:ext cx="1895913" cy="25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4" name="Picture 14" descr="http://p6.storage.canalblog.com/65/08/875494/82164630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21" y="3830031"/>
            <a:ext cx="1883591" cy="25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 descr="http://pub-de-luxe.com/wp-content/uploads/2009/10/jp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67" y="3868382"/>
            <a:ext cx="1854090" cy="25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682013" y="218896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 dirty="0" smtClean="0">
                <a:latin typeface="Comic Sans MS" panose="030F0702030302020204" pitchFamily="66" charset="0"/>
              </a:rPr>
              <a:t>Evolution…</a:t>
            </a:r>
            <a:endParaRPr lang="fr-FR" alt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osmoz.fr/Public/Files/__Uploads/images/pub_light_blue_pour_homme_frag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5346"/>
            <a:ext cx="1941874" cy="251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neverlandemilie.zevillage.org/images/Gault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81" y="557212"/>
            <a:ext cx="1976438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http://www.ninapeople.com/i/max/73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50" y="557212"/>
            <a:ext cx="20130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http://www.natperfume.com/Magasin/produits/photos/armanipubacqu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5" y="3931376"/>
            <a:ext cx="2008296" cy="25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http://s.plurielles.fr/mmdia/i/06/6/lady-gaga-pour-la-campagne-de-pub-printemps-ete-2014-2015-de-versace-11065066ahlwq.jpg?v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52" y="3896743"/>
            <a:ext cx="2668636" cy="26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http://www.miniature-parfum.fr/hpbimg/Parfum%20Nina%20Ricci%20L%20air%20du%20temp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53" y="3850702"/>
            <a:ext cx="1950687" cy="27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953000" y="29257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F I N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37343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55300" name="Picture 4" descr="http://perso.wanadoo.fr/imagesdeparfums/Cardin/TN_ophelie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1925"/>
            <a:ext cx="3027363" cy="4144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592388" y="616585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828800" y="6400800"/>
            <a:ext cx="295922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800" dirty="0">
                <a:solidFill>
                  <a:srgbClr val="B2B2B2"/>
                </a:solidFill>
              </a:rPr>
              <a:t>Montage : Yvan Péguiron –  </a:t>
            </a:r>
            <a:r>
              <a:rPr lang="fr-CH" altLang="fr-FR" sz="800" dirty="0" smtClean="0">
                <a:solidFill>
                  <a:srgbClr val="B2B2B2"/>
                </a:solidFill>
              </a:rPr>
              <a:t>www.infodidac.ch</a:t>
            </a:r>
            <a:endParaRPr lang="fr-FR" altLang="fr-FR" sz="800" dirty="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perso.wanadoo.fr/imagesdeparfums/Lalique/TN_Tendre_Kiss_2002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0828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Lalique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199" name="Picture 7" descr="http://perso.wanadoo.fr/imagesdeparfums/Dior/TN_PurePoison_2004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21590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470400" y="1079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Dior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02" name="Picture 10" descr="http://perso.wanadoo.fr/imagesdeparfums/Vanderbilt/TN_Fatale_2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20574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Vanderbilt, Fatale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06" name="Picture 14" descr="http://perso.wanadoo.fr/imagesdeparfums/Bulgari/TN_Bulgari_2003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0923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2400" y="624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Bulgari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09" name="Picture 17" descr="http://perso.wanadoo.fr/imagesdeparfums/Cacharel/TN_NoaFleur_2004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20828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286000" y="624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Cacharel, Noa fleur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12" name="Picture 20" descr="http://perso.wanadoo.fr/imagesdeparfums/Givenchy/Amarigedamour_2003.jp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1336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648200" y="624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Givenchy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15" name="Picture 23" descr="http://perso.wanadoo.fr/imagesdeparfums/Campbell_Naomi/TN_Sunset_2004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1336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 descr="http://perso.wanadoo.fr/imagesdeparfums/Mont_Blanc/TN_PresenceIntense_2003.jpg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20923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7818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Mont Blanc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858000" y="624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Noomi Campbell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Les stars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28677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4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perso.wanadoo.fr/imagesdeparfums/Crawford_Cindy/TN_cindy_crawfo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02723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958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72" name="Picture 8" descr="http://perso.wanadoo.fr/imagesdeparfums/Campbell_Naomi/TN_Noamagic2001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0383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24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75" name="Picture 11" descr="http://perso.wanadoo.fr/imagesdeparfums/Dion_Celine/TN_Notes_2004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581400"/>
            <a:ext cx="210343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7056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37343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1279" name="Picture 15" descr="http://perso.wanadoo.fr/imagesdeparfums/Presley_Priscilla/TN_Moment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20589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86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235325" y="4533900"/>
            <a:ext cx="32654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1283" name="Picture 19" descr="http://perso.wanadoo.fr/imagesdeparfums/Sabatini_Gabriela/TN_GS1Visual2000.JP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0538"/>
            <a:ext cx="21367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858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88" name="Picture 24" descr="http://perso.wanadoo.fr/imagesdeparfums/Deneuve_Catherine/TN_Deneuve89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3238"/>
            <a:ext cx="19716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1989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91" name="Picture 27" descr="http://perso.wanadoo.fr/imagesdeparfums/Taylor_Elizabeth/TN_Passion90.JPG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03238"/>
            <a:ext cx="19939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286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93" name="Picture 29" descr="http://perso.wanadoo.fr/imagesdeparfums/Dior/TN_Eau_Sauvage_Zidane.jpg">
            <a:hlinkClick r:id="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2125"/>
            <a:ext cx="19494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4196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743200" y="5410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Les sportifs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5845" name="Picture 5" descr="http://perso.wanadoo.fr/imagesdeparfums/Adidas/TN_Adidas89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62800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7" name="Picture 21" descr="http://perso.wanadoo.fr/imagesdeparfums/Lauren_Ralph/TN_PoloSport97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1717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33738" y="4533900"/>
            <a:ext cx="32654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4346" name="Picture 10" descr="http://perso.wanadoo.fr/imagesdeparfums/Sabatini_Gabriela/TN_Visualwildwindwoman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581400"/>
            <a:ext cx="23780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4290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Sabatini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2484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Nautica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4353" name="Picture 17" descr="http://perso.wanadoo.fr/imagesdeparfums/Lauren_Ralph/TN_PolobyRLauren_93.jp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457200"/>
            <a:ext cx="2046287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429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Ralph Lauren  1990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620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Ralph Lauren 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858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Hermès 1982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61722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Lancôme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4362" name="Picture 26" descr="http://perso.wanadoo.fr/imagesdeparfums/Hermes/TN_Amazone_1982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068513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http://perso.wanadoo.fr/imagesdeparfums/Lancome/TN_Trophee_86.JP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1367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http://perso.wanadoo.fr/imagesdeparfums/Nautica/TN_Nautica_Competition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22885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0A050"/>
    </a:hlink>
    <a:folHlink>
      <a:srgbClr val="F0A05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548</Words>
  <Application>Microsoft Office PowerPoint</Application>
  <PresentationFormat>Affichage à l'écran (4:3)</PresentationFormat>
  <Paragraphs>202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1" baseType="lpstr">
      <vt:lpstr>Arial</vt:lpstr>
      <vt:lpstr>Comic Sans MS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Infodidac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Péguiron</dc:creator>
  <cp:lastModifiedBy>Yvan Péguiron</cp:lastModifiedBy>
  <cp:revision>53</cp:revision>
  <dcterms:created xsi:type="dcterms:W3CDTF">2005-08-25T16:19:36Z</dcterms:created>
  <dcterms:modified xsi:type="dcterms:W3CDTF">2015-09-05T20:29:45Z</dcterms:modified>
</cp:coreProperties>
</file>